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ppt/slideLayouts/_rels/slideLayout46.xml.rels" ContentType="application/vnd.openxmlformats-package.relationships+xml"/>
  <Override PartName="/ppt/slideLayouts/_rels/slideLayout22.xml.rels" ContentType="application/vnd.openxmlformats-package.relationships+xml"/>
  <Override PartName="/ppt/slideLayouts/_rels/slideLayout42.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6.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47.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31.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44.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25.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4.xml.rels" ContentType="application/vnd.openxmlformats-package.relationships+xml"/>
  <Override PartName="/ppt/slideLayouts/_rels/slideLayout45.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11.xml" ContentType="application/vnd.openxmlformats-officedocument.presentationml.slideLayout+xml"/>
  <Override PartName="/ppt/slideLayouts/slideLayout21.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0.xml" ContentType="application/vnd.openxmlformats-officedocument.presentationml.slideLayout+xml"/>
  <Override PartName="/ppt/slideLayouts/slideLayout20.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15.xml" ContentType="application/vnd.openxmlformats-officedocument.presentationml.slideLayout+xml"/>
  <Override PartName="/ppt/slideLayouts/slideLayout47.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48.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1.xml" ContentType="application/vnd.openxmlformats-officedocument.presentationml.slideLayout+xml"/>
  <Override PartName="/ppt/slideLayouts/slideLayout42.xml" ContentType="application/vnd.openxmlformats-officedocument.presentationml.slideLayout+xml"/>
  <Override PartName="/ppt/slideLayouts/slideLayout2.xml" ContentType="application/vnd.openxmlformats-officedocument.presentationml.slideLayout+xml"/>
  <Override PartName="/ppt/slideLayouts/slideLayout43.xml" ContentType="application/vnd.openxmlformats-officedocument.presentationml.slideLayout+xml"/>
  <Override PartName="/ppt/slideLayouts/slideLayout3.xml" ContentType="application/vnd.openxmlformats-officedocument.presentationml.slideLayout+xml"/>
  <Override PartName="/ppt/slideLayouts/slideLayout44.xml" ContentType="application/vnd.openxmlformats-officedocument.presentationml.slideLayout+xml"/>
  <Override PartName="/ppt/slideLayouts/slideLayout4.xml" ContentType="application/vnd.openxmlformats-officedocument.presentationml.slideLayout+xml"/>
  <Override PartName="/ppt/slideLayouts/slideLayout45.xml" ContentType="application/vnd.openxmlformats-officedocument.presentationml.slideLayout+xml"/>
  <Override PartName="/ppt/slideLayouts/slideLayout5.xml" ContentType="application/vnd.openxmlformats-officedocument.presentationml.slideLayout+xml"/>
  <Override PartName="/ppt/slideLayouts/slideLayout46.xml" ContentType="application/vnd.openxmlformats-officedocument.presentationml.slideLayout+xml"/>
  <Override PartName="/ppt/_rels/presentation.xml.rels" ContentType="application/vnd.openxmlformats-package.relationships+xml"/>
  <Override PartName="/ppt/media/image9.png" ContentType="image/png"/>
  <Override PartName="/ppt/media/image10.png" ContentType="image/png"/>
  <Override PartName="/ppt/media/image8.png" ContentType="image/png"/>
  <Override PartName="/ppt/media/image7.png" ContentType="image/png"/>
  <Override PartName="/ppt/media/image11.png" ContentType="image/png"/>
  <Override PartName="/ppt/media/image6.png" ContentType="image/png"/>
  <Override PartName="/ppt/media/image2.png" ContentType="image/png"/>
  <Override PartName="/ppt/media/image22.png" ContentType="image/png"/>
  <Override PartName="/ppt/media/image1.png" ContentType="image/png"/>
  <Override PartName="/ppt/media/image19.jpeg" ContentType="image/jpeg"/>
  <Override PartName="/ppt/media/image20.jpeg" ContentType="image/jpeg"/>
  <Override PartName="/ppt/media/image3.png" ContentType="image/png"/>
  <Override PartName="/ppt/media/image16.png" ContentType="image/png"/>
  <Override PartName="/ppt/media/image21.jpeg" ContentType="image/jpeg"/>
  <Override PartName="/ppt/media/image12.png" ContentType="image/png"/>
  <Override PartName="/ppt/media/image17.png" ContentType="image/png"/>
  <Override PartName="/ppt/media/image23.jpeg" ContentType="image/jpeg"/>
  <Override PartName="/ppt/media/image4.png" ContentType="image/png"/>
  <Override PartName="/ppt/media/image18.png" ContentType="image/png"/>
  <Override PartName="/ppt/media/image15.png" ContentType="image/png"/>
  <Override PartName="/ppt/media/image14.png" ContentType="image/png"/>
  <Override PartName="/ppt/media/image13.png" ContentType="image/png"/>
  <Override PartName="/ppt/media/image5.png" ContentType="image/png"/>
  <Override PartName="/ppt/slides/_rels/slide5.xml.rels" ContentType="application/vnd.openxmlformats-package.relationships+xml"/>
  <Override PartName="/ppt/slides/_rels/slide27.xml.rels" ContentType="application/vnd.openxmlformats-package.relationships+xml"/>
  <Override PartName="/ppt/slides/_rels/slide13.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3.xml.rels" ContentType="application/vnd.openxmlformats-package.relationships+xml"/>
  <Override PartName="/ppt/slides/_rels/slide25.xml.rels" ContentType="application/vnd.openxmlformats-package.relationships+xml"/>
  <Override PartName="/ppt/slides/_rels/slide30.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9.xml.rels" ContentType="application/vnd.openxmlformats-package.relationships+xml"/>
  <Override PartName="/ppt/slides/_rels/slide21.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20.xml.rels" ContentType="application/vnd.openxmlformats-package.relationships+xml"/>
  <Override PartName="/ppt/slides/_rels/slide28.xml.rels" ContentType="application/vnd.openxmlformats-package.relationships+xml"/>
  <Override PartName="/ppt/slides/_rels/slide6.xml.rels" ContentType="application/vnd.openxmlformats-package.relationships+xml"/>
  <Override PartName="/ppt/slides/_rels/slide29.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23.xml.rels" ContentType="application/vnd.openxmlformats-package.relationships+xml"/>
  <Override PartName="/ppt/slides/_rels/slide1.xml.rels" ContentType="application/vnd.openxmlformats-package.relationships+xml"/>
  <Override PartName="/ppt/slides/_rels/slide19.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6.xml" ContentType="application/vnd.openxmlformats-officedocument.presentationml.slide+xml"/>
  <Override PartName="/ppt/slides/slide2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30.xml" ContentType="application/vnd.openxmlformats-officedocument.presentationml.slide+xml"/>
  <Override PartName="/ppt/slides/slide22.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9.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24.xml" ContentType="application/vnd.openxmlformats-officedocument.presentationml.slide+xml"/>
  <Override PartName="/ppt/slides/slide2.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26.xml" ContentType="application/vnd.openxmlformats-officedocument.presentationml.slide+xml"/>
  <Override PartName="/ppt/slides/slide4.xml" ContentType="application/vnd.openxmlformats-officedocument.presentationml.slide+xml"/>
  <Override PartName="/ppt/slides/slide27.xml" ContentType="application/vnd.openxmlformats-officedocument.presentationml.slide+xml"/>
  <Override PartName="/ppt/slides/slide5.xml" ContentType="application/vnd.openxmlformats-officedocument.presentationml.slide+xml"/>
  <Override PartName="/ppt/notesSlides/notesSlide27.xml" ContentType="application/vnd.openxmlformats-officedocument.presentationml.notesSlide+xml"/>
  <Override PartName="/ppt/notesSlides/_rels/notesSlide20.xml.rels" ContentType="application/vnd.openxmlformats-package.relationships+xml"/>
  <Override PartName="/ppt/notesSlides/_rels/notesSlide12.xml.rels" ContentType="application/vnd.openxmlformats-package.relationships+xml"/>
  <Override PartName="/ppt/notesSlides/_rels/notesSlide23.xml.rels" ContentType="application/vnd.openxmlformats-package.relationships+xml"/>
  <Override PartName="/ppt/notesSlides/_rels/notesSlide25.xml.rels" ContentType="application/vnd.openxmlformats-package.relationships+xml"/>
  <Override PartName="/ppt/notesSlides/_rels/notesSlide5.xml.rels" ContentType="application/vnd.openxmlformats-package.relationships+xml"/>
  <Override PartName="/ppt/notesSlides/_rels/notesSlide26.xml.rels" ContentType="application/vnd.openxmlformats-package.relationships+xml"/>
  <Override PartName="/ppt/notesSlides/_rels/notesSlide27.xml.rels" ContentType="application/vnd.openxmlformats-package.relationships+xml"/>
  <Override PartName="/ppt/notesSlides/_rels/notesSlide28.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30.xml.rels" ContentType="application/vnd.openxmlformats-package.relationships+xml"/>
  <Override PartName="/ppt/notesSlides/_rels/notesSlide22.xml.rels" ContentType="application/vnd.openxmlformats-package.relationships+xml"/>
  <Override PartName="/ppt/notesSlides/_rels/notesSlide29.xml.rels" ContentType="application/vnd.openxmlformats-package.relationships+xml"/>
  <Override PartName="/ppt/notesSlides/_rels/notesSlide16.xml.rels" ContentType="application/vnd.openxmlformats-package.relationships+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28.xml" ContentType="application/vnd.openxmlformats-officedocument.presentationml.notesSlide+xml"/>
  <Override PartName="/ppt/notesSlides/notesSlide22.xml" ContentType="application/vnd.openxmlformats-officedocument.presentationml.notesSlide+xml"/>
  <Override PartName="/ppt/notesSlides/notesSlide16.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5.xml" ContentType="application/vnd.openxmlformats-officedocument.presentationml.notesSlide+xml"/>
  <Override PartName="/ppt/notesSlides/notesSlide12.xml" ContentType="application/vnd.openxmlformats-officedocument.presentationml.notesSlide+xml"/>
  <Override PartName="/ppt/notesSlides/notesSlide14.xml" ContentType="application/vnd.openxmlformats-officedocument.presentationml.notesSlide+xml"/>
  <Override PartName="/ppt/notesSlides/notesSlide20.xml" ContentType="application/vnd.openxmlformats-officedocument.presentationml.notesSlide+xml"/>
  <Override PartName="/ppt/notesSlides/notesSlide13.xml" ContentType="application/vnd.openxmlformats-officedocument.presentationml.notesSlide+xml"/>
  <Override PartName="/ppt/notesSlides/notesSlide23.xml" ContentType="application/vnd.openxmlformats-officedocument.presentationml.notesSlide+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157"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58"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59"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60"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61"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790D3C09-68CE-45FA-98D3-75F846E710E9}"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sldImg"/>
          </p:nvPr>
        </p:nvSpPr>
        <p:spPr>
          <a:xfrm>
            <a:off x="1143000" y="685800"/>
            <a:ext cx="4571280" cy="3428280"/>
          </a:xfrm>
          <a:prstGeom prst="rect">
            <a:avLst/>
          </a:prstGeom>
        </p:spPr>
      </p:sp>
      <p:sp>
        <p:nvSpPr>
          <p:cNvPr id="276" name="PlaceHolder 2"/>
          <p:cNvSpPr>
            <a:spLocks noGrp="1"/>
          </p:cNvSpPr>
          <p:nvPr>
            <p:ph type="body"/>
          </p:nvPr>
        </p:nvSpPr>
        <p:spPr>
          <a:xfrm>
            <a:off x="685800" y="4343400"/>
            <a:ext cx="5485680" cy="4114080"/>
          </a:xfrm>
          <a:prstGeom prst="rect">
            <a:avLst/>
          </a:prstGeom>
        </p:spPr>
        <p:txBody>
          <a:bodyPr lIns="0" rIns="0" tIns="0" bIns="0">
            <a:normAutofit/>
          </a:bodyPr>
          <a:p>
            <a:pPr marL="216000" indent="-216000">
              <a:lnSpc>
                <a:spcPct val="100000"/>
              </a:lnSpc>
            </a:pPr>
            <a:r>
              <a:rPr b="0" lang="en-US" sz="2000" spc="-1" strike="noStrike">
                <a:latin typeface="Arial"/>
              </a:rPr>
              <a:t>Reference https://courses.cs.washington.edu/courses/cse576/book/ch7.pdf</a:t>
            </a:r>
            <a:endParaRPr b="0" lang="en-US" sz="2000" spc="-1" strike="noStrike">
              <a:latin typeface="Arial"/>
            </a:endParaRPr>
          </a:p>
        </p:txBody>
      </p:sp>
      <p:sp>
        <p:nvSpPr>
          <p:cNvPr id="277"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CB21A9BC-4C51-4C6C-9A6D-17D9B789B88C}" type="slidenum">
              <a:rPr b="0" lang="en-US" sz="1200" spc="-1" strike="noStrike">
                <a:solidFill>
                  <a:srgbClr val="000000"/>
                </a:solidFill>
                <a:latin typeface="+mn-lt"/>
                <a:ea typeface="+mn-ea"/>
              </a:rPr>
              <a:t>12</a:t>
            </a:fld>
            <a:endParaRPr b="0" lang="en-US"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PlaceHolder 1"/>
          <p:cNvSpPr>
            <a:spLocks noGrp="1"/>
          </p:cNvSpPr>
          <p:nvPr>
            <p:ph type="sldImg"/>
          </p:nvPr>
        </p:nvSpPr>
        <p:spPr>
          <a:xfrm>
            <a:off x="1143000" y="685800"/>
            <a:ext cx="4571280" cy="3428280"/>
          </a:xfrm>
          <a:prstGeom prst="rect">
            <a:avLst/>
          </a:prstGeom>
        </p:spPr>
      </p:sp>
      <p:sp>
        <p:nvSpPr>
          <p:cNvPr id="279" name="PlaceHolder 2"/>
          <p:cNvSpPr>
            <a:spLocks noGrp="1"/>
          </p:cNvSpPr>
          <p:nvPr>
            <p:ph type="body"/>
          </p:nvPr>
        </p:nvSpPr>
        <p:spPr>
          <a:xfrm>
            <a:off x="685800" y="4343400"/>
            <a:ext cx="5485680" cy="4114080"/>
          </a:xfrm>
          <a:prstGeom prst="rect">
            <a:avLst/>
          </a:prstGeom>
        </p:spPr>
        <p:txBody>
          <a:bodyPr lIns="0" rIns="0" tIns="0" bIns="0">
            <a:normAutofit/>
          </a:bodyPr>
          <a:p>
            <a:pPr marL="216000" indent="-216000">
              <a:lnSpc>
                <a:spcPct val="100000"/>
              </a:lnSpc>
            </a:pPr>
            <a:r>
              <a:rPr b="0" lang="en-US" sz="2000" spc="-1" strike="noStrike">
                <a:latin typeface="Arial"/>
              </a:rPr>
              <a:t>Edgeness per unit area measures the busyness, but not the orientation of the texture.</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80"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EB3E7F66-C827-497F-AE79-5CBF947AC2C0}" type="slidenum">
              <a:rPr b="0" lang="en-US" sz="1200" spc="-1" strike="noStrike">
                <a:solidFill>
                  <a:srgbClr val="000000"/>
                </a:solidFill>
                <a:latin typeface="+mn-lt"/>
                <a:ea typeface="+mn-ea"/>
              </a:rPr>
              <a:t>13</a:t>
            </a:fld>
            <a:endParaRPr b="0" lang="en-US" sz="12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PlaceHolder 1"/>
          <p:cNvSpPr>
            <a:spLocks noGrp="1"/>
          </p:cNvSpPr>
          <p:nvPr>
            <p:ph type="sldImg"/>
          </p:nvPr>
        </p:nvSpPr>
        <p:spPr>
          <a:xfrm>
            <a:off x="1143000" y="685800"/>
            <a:ext cx="4571280" cy="3428280"/>
          </a:xfrm>
          <a:prstGeom prst="rect">
            <a:avLst/>
          </a:prstGeom>
        </p:spPr>
      </p:sp>
      <p:sp>
        <p:nvSpPr>
          <p:cNvPr id="282" name="PlaceHolder 2"/>
          <p:cNvSpPr>
            <a:spLocks noGrp="1"/>
          </p:cNvSpPr>
          <p:nvPr>
            <p:ph type="body"/>
          </p:nvPr>
        </p:nvSpPr>
        <p:spPr>
          <a:xfrm>
            <a:off x="685800" y="4343400"/>
            <a:ext cx="5485680" cy="4114080"/>
          </a:xfrm>
          <a:prstGeom prst="rect">
            <a:avLst/>
          </a:prstGeom>
        </p:spPr>
        <p:txBody>
          <a:bodyPr lIns="0" rIns="0" tIns="0" bIns="0">
            <a:normAutofit/>
          </a:bodyPr>
          <a:p>
            <a:pPr marL="216000" indent="-216000">
              <a:lnSpc>
                <a:spcPct val="100000"/>
              </a:lnSpc>
            </a:pPr>
            <a:r>
              <a:rPr b="0" lang="en-US" sz="2000" spc="-1" strike="noStrike">
                <a:latin typeface="Arial"/>
              </a:rPr>
              <a:t>The image on the left is busier than the image on the right. It has an edge in every one of its 25 pixels, so its edgeness per unit area is 1.0. The image on the right has 6 edges out of its 25 pixels, so its edgeness per unit area is only 0.24.</a:t>
            </a:r>
            <a:endParaRPr b="0" lang="en-US" sz="2000" spc="-1" strike="noStrike">
              <a:latin typeface="Arial"/>
            </a:endParaRPr>
          </a:p>
        </p:txBody>
      </p:sp>
      <p:sp>
        <p:nvSpPr>
          <p:cNvPr id="283"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73B7D412-3313-4E0F-A047-C0706500A7DF}" type="slidenum">
              <a:rPr b="0" lang="en-US" sz="1200" spc="-1" strike="noStrike">
                <a:solidFill>
                  <a:srgbClr val="000000"/>
                </a:solidFill>
                <a:latin typeface="+mn-lt"/>
                <a:ea typeface="+mn-ea"/>
              </a:rPr>
              <a:t>14</a:t>
            </a:fld>
            <a:endParaRPr b="0" lang="en-US"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PlaceHolder 1"/>
          <p:cNvSpPr>
            <a:spLocks noGrp="1"/>
          </p:cNvSpPr>
          <p:nvPr>
            <p:ph type="sldImg"/>
          </p:nvPr>
        </p:nvSpPr>
        <p:spPr>
          <a:xfrm>
            <a:off x="1143000" y="685800"/>
            <a:ext cx="4571280" cy="3428280"/>
          </a:xfrm>
          <a:prstGeom prst="rect">
            <a:avLst/>
          </a:prstGeom>
        </p:spPr>
      </p:sp>
      <p:sp>
        <p:nvSpPr>
          <p:cNvPr id="285" name="PlaceHolder 2"/>
          <p:cNvSpPr>
            <a:spLocks noGrp="1"/>
          </p:cNvSpPr>
          <p:nvPr>
            <p:ph type="body"/>
          </p:nvPr>
        </p:nvSpPr>
        <p:spPr>
          <a:xfrm>
            <a:off x="685800" y="4343400"/>
            <a:ext cx="5485680" cy="4114080"/>
          </a:xfrm>
          <a:prstGeom prst="rect">
            <a:avLst/>
          </a:prstGeom>
        </p:spPr>
        <p:txBody>
          <a:bodyPr lIns="0" rIns="0" tIns="0" bIns="0">
            <a:normAutofit/>
          </a:bodyPr>
          <a:p>
            <a:pPr marL="216000" indent="-216000">
              <a:lnSpc>
                <a:spcPct val="100000"/>
              </a:lnSpc>
            </a:pPr>
            <a:r>
              <a:rPr b="0" lang="en-US" sz="2000" spc="-1" strike="noStrike">
                <a:latin typeface="Arial"/>
              </a:rPr>
              <a:t>Two images or regions are compared by computing the L1 distance between their histograms as defined above.</a:t>
            </a:r>
            <a:endParaRPr b="0" lang="en-US" sz="2000" spc="-1" strike="noStrike">
              <a:latin typeface="Arial"/>
            </a:endParaRPr>
          </a:p>
        </p:txBody>
      </p:sp>
      <p:sp>
        <p:nvSpPr>
          <p:cNvPr id="286"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5114C40B-A429-4627-B8AB-C1BFB057E2F1}" type="slidenum">
              <a:rPr b="0" lang="en-US" sz="1200" spc="-1" strike="noStrike">
                <a:solidFill>
                  <a:srgbClr val="000000"/>
                </a:solidFill>
                <a:latin typeface="+mn-lt"/>
                <a:ea typeface="+mn-ea"/>
              </a:rPr>
              <a:t>16</a:t>
            </a:fld>
            <a:endParaRPr b="0" lang="en-US" sz="12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03E49AE9-E892-4CD1-A9CC-1939808645A3}" type="slidenum">
              <a:rPr b="0" lang="en-US" sz="1200" spc="-1" strike="noStrike">
                <a:latin typeface="Arial"/>
              </a:rPr>
              <a:t>16</a:t>
            </a:fld>
            <a:endParaRPr b="0" lang="en-US" sz="1200" spc="-1" strike="noStrike">
              <a:latin typeface="Arial"/>
            </a:endParaRPr>
          </a:p>
        </p:txBody>
      </p:sp>
      <p:sp>
        <p:nvSpPr>
          <p:cNvPr id="288" name="PlaceHolder 2"/>
          <p:cNvSpPr>
            <a:spLocks noGrp="1"/>
          </p:cNvSpPr>
          <p:nvPr>
            <p:ph type="sldImg"/>
          </p:nvPr>
        </p:nvSpPr>
        <p:spPr>
          <a:xfrm>
            <a:off x="1143000" y="685800"/>
            <a:ext cx="4571280" cy="3428280"/>
          </a:xfrm>
          <a:prstGeom prst="rect">
            <a:avLst/>
          </a:prstGeom>
        </p:spPr>
      </p:sp>
      <p:sp>
        <p:nvSpPr>
          <p:cNvPr id="289" name="PlaceHolder 3"/>
          <p:cNvSpPr>
            <a:spLocks noGrp="1"/>
          </p:cNvSpPr>
          <p:nvPr>
            <p:ph type="body"/>
          </p:nvPr>
        </p:nvSpPr>
        <p:spPr>
          <a:xfrm>
            <a:off x="685800" y="4343400"/>
            <a:ext cx="5485680" cy="4114080"/>
          </a:xfrm>
          <a:prstGeom prst="rect">
            <a:avLst/>
          </a:prstGeom>
        </p:spPr>
        <p:txBody>
          <a:bodyPr lIns="0" rIns="0" tIns="0" bIns="0">
            <a:noAutofit/>
          </a:bodyPr>
          <a:p>
            <a:endParaRPr b="0" lang="en-US" sz="2000" spc="-1" strike="noStrike">
              <a:latin typeface="Arial"/>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PlaceHolder 1"/>
          <p:cNvSpPr>
            <a:spLocks noGrp="1"/>
          </p:cNvSpPr>
          <p:nvPr>
            <p:ph type="sldImg"/>
          </p:nvPr>
        </p:nvSpPr>
        <p:spPr>
          <a:xfrm>
            <a:off x="1143000" y="685800"/>
            <a:ext cx="4571280" cy="3428280"/>
          </a:xfrm>
          <a:prstGeom prst="rect">
            <a:avLst/>
          </a:prstGeom>
        </p:spPr>
      </p:sp>
      <p:sp>
        <p:nvSpPr>
          <p:cNvPr id="291" name="PlaceHolder 2"/>
          <p:cNvSpPr>
            <a:spLocks noGrp="1"/>
          </p:cNvSpPr>
          <p:nvPr>
            <p:ph type="body"/>
          </p:nvPr>
        </p:nvSpPr>
        <p:spPr>
          <a:xfrm>
            <a:off x="685800" y="4343400"/>
            <a:ext cx="5485680" cy="4114080"/>
          </a:xfrm>
          <a:prstGeom prst="rect">
            <a:avLst/>
          </a:prstGeom>
        </p:spPr>
        <p:txBody>
          <a:bodyPr lIns="0" rIns="0" tIns="0" bIns="0">
            <a:normAutofit fontScale="27000"/>
          </a:bodyPr>
          <a:p>
            <a:pPr marL="216000" indent="-216000">
              <a:lnSpc>
                <a:spcPct val="100000"/>
              </a:lnSpc>
            </a:pPr>
            <a:r>
              <a:rPr b="1" lang="en-US" sz="2000" spc="-1" strike="noStrike">
                <a:latin typeface="Arial"/>
              </a:rPr>
              <a:t>1- Contrast</a:t>
            </a:r>
            <a:r>
              <a:rPr b="0" lang="en-US" sz="2000" spc="-1" strike="noStrike">
                <a:latin typeface="Arial"/>
              </a:rPr>
              <a:t>: Contrast is a measure of intensity contrast between a pixel and its neighbor over the entire image. </a:t>
            </a:r>
            <a:r>
              <a:rPr b="1" lang="en-US" sz="2000" spc="-1" strike="noStrike">
                <a:latin typeface="Arial"/>
              </a:rPr>
              <a:t>If the image is constant</a:t>
            </a:r>
            <a:r>
              <a:rPr b="0" lang="en-US" sz="2000" spc="-1" strike="noStrike">
                <a:latin typeface="Arial"/>
              </a:rPr>
              <a:t>, </a:t>
            </a:r>
            <a:r>
              <a:rPr b="1" lang="en-US" sz="2000" spc="-1" strike="noStrike">
                <a:latin typeface="Arial"/>
              </a:rPr>
              <a:t>contrast equal 0 </a:t>
            </a:r>
            <a:r>
              <a:rPr b="0" lang="en-US" sz="2000" spc="-1" strike="noStrike">
                <a:latin typeface="Arial"/>
              </a:rPr>
              <a:t>while </a:t>
            </a:r>
            <a:r>
              <a:rPr b="1" lang="en-US" sz="2000" spc="-1" strike="noStrike">
                <a:latin typeface="Arial"/>
              </a:rPr>
              <a:t>the biggest value</a:t>
            </a:r>
            <a:r>
              <a:rPr b="0" lang="en-US" sz="2000" spc="-1" strike="noStrike">
                <a:latin typeface="Arial"/>
              </a:rPr>
              <a:t> can be obtained </a:t>
            </a:r>
            <a:r>
              <a:rPr b="1" lang="en-US" sz="2000" spc="-1" strike="noStrike">
                <a:latin typeface="Arial"/>
              </a:rPr>
              <a:t>when the image is a random intensity image </a:t>
            </a:r>
            <a:r>
              <a:rPr b="0" lang="en-US" sz="2000" spc="-1" strike="noStrike">
                <a:latin typeface="Arial"/>
              </a:rPr>
              <a:t>and that pixel intensity and neighbor intensity are very different</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1" lang="en-US" sz="2000" spc="-1" strike="noStrike">
                <a:latin typeface="Arial"/>
              </a:rPr>
              <a:t>2- Energy: </a:t>
            </a:r>
            <a:r>
              <a:rPr b="0" lang="en-US" sz="2000" spc="-1" strike="noStrike">
                <a:latin typeface="Arial"/>
              </a:rPr>
              <a:t>Energy is a measure of uniformity where is </a:t>
            </a:r>
            <a:r>
              <a:rPr b="1" lang="en-US" sz="2000" spc="-1" strike="noStrike">
                <a:latin typeface="Arial"/>
              </a:rPr>
              <a:t>maximum</a:t>
            </a:r>
            <a:r>
              <a:rPr b="0" lang="en-US" sz="2000" spc="-1" strike="noStrike">
                <a:latin typeface="Arial"/>
              </a:rPr>
              <a:t> when the </a:t>
            </a:r>
            <a:r>
              <a:rPr b="1" lang="en-US" sz="2000" spc="-1" strike="noStrike">
                <a:latin typeface="Arial"/>
              </a:rPr>
              <a:t>image is constant</a:t>
            </a:r>
            <a:endParaRPr b="0" lang="en-US" sz="2000" spc="-1" strike="noStrike">
              <a:latin typeface="Arial"/>
            </a:endParaRPr>
          </a:p>
          <a:p>
            <a:pPr marL="216000" indent="-216000">
              <a:lnSpc>
                <a:spcPct val="100000"/>
              </a:lnSpc>
            </a:pPr>
            <a:r>
              <a:rPr b="0" lang="en-US" sz="2000" spc="-1" strike="noStrike">
                <a:latin typeface="Arial"/>
              </a:rPr>
              <a:t>also called Uniformity . measures the textural uniformity that is pixel pair repetitions. It detects disorders in textures</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1" lang="en-US" sz="2000" spc="-1" strike="noStrike">
                <a:latin typeface="Arial"/>
              </a:rPr>
              <a:t>3- Homogeneity:</a:t>
            </a:r>
            <a:r>
              <a:rPr b="0" lang="en-US" sz="2000" spc="-1" strike="noStrike">
                <a:latin typeface="Arial"/>
              </a:rPr>
              <a:t> Homogeneity measures the spatial closeness of the distribution of the co-occurrence matrix. </a:t>
            </a:r>
            <a:r>
              <a:rPr b="1" lang="en-US" sz="2000" spc="-1" strike="noStrike">
                <a:latin typeface="Arial"/>
              </a:rPr>
              <a:t>Homogeneity equal 0 </a:t>
            </a:r>
            <a:r>
              <a:rPr b="0" lang="en-US" sz="2000" spc="-1" strike="noStrike">
                <a:latin typeface="Arial"/>
              </a:rPr>
              <a:t>when the </a:t>
            </a:r>
            <a:r>
              <a:rPr b="1" lang="en-US" sz="2000" spc="-1" strike="noStrike">
                <a:latin typeface="Arial"/>
              </a:rPr>
              <a:t>distribution of the cooccurrence matrix is uniform </a:t>
            </a:r>
            <a:r>
              <a:rPr b="0" lang="en-US" sz="2000" spc="-1" strike="noStrike">
                <a:latin typeface="Arial"/>
              </a:rPr>
              <a:t>and </a:t>
            </a:r>
            <a:r>
              <a:rPr b="1" lang="en-US" sz="2000" spc="-1" strike="noStrike">
                <a:latin typeface="Arial"/>
              </a:rPr>
              <a:t>1 when the distribution is only on the diagonal of the matrix</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1" lang="en-US" sz="2000" spc="-1" strike="noStrike">
                <a:latin typeface="Arial"/>
              </a:rPr>
              <a:t>4- Entropy:</a:t>
            </a:r>
            <a:r>
              <a:rPr b="0" lang="en-US" sz="2000" spc="-1" strike="noStrike">
                <a:latin typeface="Arial"/>
              </a:rPr>
              <a:t> Entropy </a:t>
            </a:r>
            <a:r>
              <a:rPr b="1" lang="en-US" sz="2000" spc="-1" strike="noStrike">
                <a:latin typeface="Arial"/>
              </a:rPr>
              <a:t>measures the randomness </a:t>
            </a:r>
            <a:r>
              <a:rPr b="0" lang="en-US" sz="2000" spc="-1" strike="noStrike">
                <a:latin typeface="Arial"/>
              </a:rPr>
              <a:t>of the elements of the co-occurrence matrix. Entropy is </a:t>
            </a:r>
            <a:r>
              <a:rPr b="1" lang="en-US" sz="2000" spc="-1" strike="noStrike">
                <a:latin typeface="Arial"/>
              </a:rPr>
              <a:t>maximum</a:t>
            </a:r>
            <a:r>
              <a:rPr b="0" lang="en-US" sz="2000" spc="-1" strike="noStrike">
                <a:latin typeface="Arial"/>
              </a:rPr>
              <a:t> when </a:t>
            </a:r>
            <a:r>
              <a:rPr b="1" lang="en-US" sz="2000" spc="-1" strike="noStrike">
                <a:latin typeface="Arial"/>
              </a:rPr>
              <a:t>elements in the matrix are equal</a:t>
            </a:r>
            <a:r>
              <a:rPr b="0" lang="en-US" sz="2000" spc="-1" strike="noStrike">
                <a:latin typeface="Arial"/>
              </a:rPr>
              <a:t> while is equal to </a:t>
            </a:r>
            <a:r>
              <a:rPr b="1" lang="en-US" sz="2000" spc="-1" strike="noStrike">
                <a:latin typeface="Arial"/>
              </a:rPr>
              <a:t>0</a:t>
            </a:r>
            <a:r>
              <a:rPr b="0" lang="en-US" sz="2000" spc="-1" strike="noStrike">
                <a:latin typeface="Arial"/>
              </a:rPr>
              <a:t> if all </a:t>
            </a:r>
            <a:r>
              <a:rPr b="1" lang="en-US" sz="2000" spc="-1" strike="noStrike">
                <a:latin typeface="Arial"/>
              </a:rPr>
              <a:t>elements are different.</a:t>
            </a:r>
            <a:endParaRPr b="0" lang="en-US" sz="2000" spc="-1" strike="noStrike">
              <a:latin typeface="Arial"/>
            </a:endParaRPr>
          </a:p>
          <a:p>
            <a:pPr marL="216000" indent="-216000">
              <a:lnSpc>
                <a:spcPct val="100000"/>
              </a:lnSpc>
            </a:pPr>
            <a:r>
              <a:rPr b="0" lang="en-US" sz="2000" spc="-1" strike="noStrike">
                <a:latin typeface="Arial"/>
              </a:rPr>
              <a:t>measures the disorder or complexity of an image. </a:t>
            </a:r>
            <a:endParaRPr b="0" lang="en-US" sz="2000" spc="-1" strike="noStrike">
              <a:latin typeface="Arial"/>
            </a:endParaRPr>
          </a:p>
          <a:p>
            <a:pPr marL="216000" indent="-216000">
              <a:lnSpc>
                <a:spcPct val="100000"/>
              </a:lnSpc>
            </a:pPr>
            <a:r>
              <a:rPr b="0" lang="en-US" sz="2000" spc="-1" strike="noStrike">
                <a:latin typeface="Arial"/>
              </a:rPr>
              <a:t>The entropy is large when the image is not texturally uniform and many GLCM elements have very small values. Complex textures tend to have high entropy</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92"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8AFCD09A-A394-4E62-86AB-DEA9F0CA73D3}" type="slidenum">
              <a:rPr b="0" lang="en-US" sz="1200" spc="-1" strike="noStrike">
                <a:solidFill>
                  <a:srgbClr val="000000"/>
                </a:solidFill>
                <a:latin typeface="+mn-lt"/>
                <a:ea typeface="+mn-ea"/>
              </a:rPr>
              <a:t>22</a:t>
            </a:fld>
            <a:endParaRPr b="0" lang="en-US" sz="12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PlaceHolder 1"/>
          <p:cNvSpPr>
            <a:spLocks noGrp="1"/>
          </p:cNvSpPr>
          <p:nvPr>
            <p:ph type="sldImg"/>
          </p:nvPr>
        </p:nvSpPr>
        <p:spPr>
          <a:xfrm>
            <a:off x="1143000" y="685800"/>
            <a:ext cx="4571280" cy="3428280"/>
          </a:xfrm>
          <a:prstGeom prst="rect">
            <a:avLst/>
          </a:prstGeom>
        </p:spPr>
      </p:sp>
      <p:sp>
        <p:nvSpPr>
          <p:cNvPr id="294" name="PlaceHolder 2"/>
          <p:cNvSpPr>
            <a:spLocks noGrp="1"/>
          </p:cNvSpPr>
          <p:nvPr>
            <p:ph type="body"/>
          </p:nvPr>
        </p:nvSpPr>
        <p:spPr>
          <a:xfrm>
            <a:off x="685800" y="4343400"/>
            <a:ext cx="5485680" cy="4114080"/>
          </a:xfrm>
          <a:prstGeom prst="rect">
            <a:avLst/>
          </a:prstGeom>
        </p:spPr>
        <p:txBody>
          <a:bodyPr lIns="0" rIns="0" tIns="0" bIns="0">
            <a:noAutofit/>
          </a:bodyPr>
          <a:p>
            <a:endParaRPr b="0" lang="en-US" sz="2000" spc="-1" strike="noStrike">
              <a:latin typeface="Arial"/>
            </a:endParaRPr>
          </a:p>
        </p:txBody>
      </p:sp>
      <p:sp>
        <p:nvSpPr>
          <p:cNvPr id="295"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65EFF323-3135-4BCB-B1FD-9CB3FC93535E}" type="slidenum">
              <a:rPr b="0" lang="en-US" sz="1200" spc="-1" strike="noStrike">
                <a:solidFill>
                  <a:srgbClr val="000000"/>
                </a:solidFill>
                <a:latin typeface="+mn-lt"/>
                <a:ea typeface="+mn-ea"/>
              </a:rPr>
              <a:t>22</a:t>
            </a:fld>
            <a:endParaRPr b="0" lang="en-US" sz="1200" spc="-1" strike="noStrike">
              <a:latin typeface="Arial"/>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49865394-30CD-4124-B2E3-4A0B25BD7934}" type="slidenum">
              <a:rPr b="0" lang="en-US" sz="1200" spc="-1" strike="noStrike">
                <a:latin typeface="Arial"/>
              </a:rPr>
              <a:t>22</a:t>
            </a:fld>
            <a:endParaRPr b="0" lang="en-US" sz="1200" spc="-1" strike="noStrike">
              <a:latin typeface="Arial"/>
            </a:endParaRPr>
          </a:p>
        </p:txBody>
      </p:sp>
      <p:sp>
        <p:nvSpPr>
          <p:cNvPr id="297" name="PlaceHolder 2"/>
          <p:cNvSpPr>
            <a:spLocks noGrp="1"/>
          </p:cNvSpPr>
          <p:nvPr>
            <p:ph type="sldImg"/>
          </p:nvPr>
        </p:nvSpPr>
        <p:spPr>
          <a:xfrm>
            <a:off x="1143000" y="685800"/>
            <a:ext cx="4571280" cy="3428280"/>
          </a:xfrm>
          <a:prstGeom prst="rect">
            <a:avLst/>
          </a:prstGeom>
        </p:spPr>
      </p:sp>
      <p:sp>
        <p:nvSpPr>
          <p:cNvPr id="298" name="PlaceHolder 3"/>
          <p:cNvSpPr>
            <a:spLocks noGrp="1"/>
          </p:cNvSpPr>
          <p:nvPr>
            <p:ph type="body"/>
          </p:nvPr>
        </p:nvSpPr>
        <p:spPr>
          <a:xfrm>
            <a:off x="685800" y="4343400"/>
            <a:ext cx="5485680" cy="4114080"/>
          </a:xfrm>
          <a:prstGeom prst="rect">
            <a:avLst/>
          </a:prstGeom>
        </p:spPr>
        <p:txBody>
          <a:bodyPr lIns="0" rIns="0" tIns="0" bIns="0">
            <a:noAutofit/>
          </a:bodyPr>
          <a:p>
            <a:pPr marL="216000" indent="-216000">
              <a:lnSpc>
                <a:spcPct val="100000"/>
              </a:lnSpc>
            </a:pPr>
            <a:r>
              <a:rPr b="0" lang="en-US" sz="2000" spc="-1" strike="noStrike">
                <a:latin typeface="Arial"/>
              </a:rPr>
              <a:t>Textures are made up of repeated local patterns, so: – Find the patterns </a:t>
            </a:r>
            <a:endParaRPr b="0" lang="en-US" sz="2000" spc="-1" strike="noStrike">
              <a:latin typeface="Arial"/>
            </a:endParaRPr>
          </a:p>
          <a:p>
            <a:pPr marL="216000" indent="-216000">
              <a:lnSpc>
                <a:spcPct val="100000"/>
              </a:lnSpc>
            </a:pPr>
            <a:r>
              <a:rPr b="0" lang="en-US" sz="2000" spc="-1" strike="noStrike">
                <a:latin typeface="Arial"/>
              </a:rPr>
              <a:t>• </a:t>
            </a:r>
            <a:r>
              <a:rPr b="0" lang="en-US" sz="2000" spc="-1" strike="noStrike">
                <a:latin typeface="Arial"/>
              </a:rPr>
              <a:t>Use filters that look like patterns (spots, bars, raw patches…) </a:t>
            </a:r>
            <a:endParaRPr b="0" lang="en-US" sz="2000" spc="-1" strike="noStrike">
              <a:latin typeface="Arial"/>
            </a:endParaRPr>
          </a:p>
          <a:p>
            <a:pPr marL="216000" indent="-216000">
              <a:lnSpc>
                <a:spcPct val="100000"/>
              </a:lnSpc>
            </a:pPr>
            <a:r>
              <a:rPr b="0" lang="en-US" sz="2000" spc="-1" strike="noStrike">
                <a:latin typeface="Arial"/>
              </a:rPr>
              <a:t>• </a:t>
            </a:r>
            <a:r>
              <a:rPr b="0" lang="en-US" sz="2000" spc="-1" strike="noStrike">
                <a:latin typeface="Arial"/>
              </a:rPr>
              <a:t>Consider magnitude of response </a:t>
            </a:r>
            <a:endParaRPr b="0" lang="en-US" sz="20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B1CE0D66-37C1-464F-A4BF-01D952A86F33}" type="slidenum">
              <a:rPr b="0" lang="en-US" sz="1200" spc="-1" strike="noStrike">
                <a:latin typeface="Arial"/>
              </a:rPr>
              <a:t>22</a:t>
            </a:fld>
            <a:endParaRPr b="0" lang="en-US" sz="1200" spc="-1" strike="noStrike">
              <a:latin typeface="Arial"/>
            </a:endParaRPr>
          </a:p>
        </p:txBody>
      </p:sp>
      <p:sp>
        <p:nvSpPr>
          <p:cNvPr id="300" name="PlaceHolder 2"/>
          <p:cNvSpPr>
            <a:spLocks noGrp="1"/>
          </p:cNvSpPr>
          <p:nvPr>
            <p:ph type="sldImg"/>
          </p:nvPr>
        </p:nvSpPr>
        <p:spPr>
          <a:xfrm>
            <a:off x="1143000" y="685800"/>
            <a:ext cx="4571280" cy="3428280"/>
          </a:xfrm>
          <a:prstGeom prst="rect">
            <a:avLst/>
          </a:prstGeom>
        </p:spPr>
      </p:sp>
      <p:sp>
        <p:nvSpPr>
          <p:cNvPr id="301" name="PlaceHolder 3"/>
          <p:cNvSpPr>
            <a:spLocks noGrp="1"/>
          </p:cNvSpPr>
          <p:nvPr>
            <p:ph type="body"/>
          </p:nvPr>
        </p:nvSpPr>
        <p:spPr>
          <a:xfrm>
            <a:off x="685800" y="4343400"/>
            <a:ext cx="5485680" cy="4114080"/>
          </a:xfrm>
          <a:prstGeom prst="rect">
            <a:avLst/>
          </a:prstGeom>
        </p:spPr>
        <p:txBody>
          <a:bodyPr lIns="0" rIns="0" tIns="0" bIns="0">
            <a:noAutofit/>
          </a:bodyPr>
          <a:p>
            <a:pPr marL="216000" indent="-216000">
              <a:lnSpc>
                <a:spcPct val="100000"/>
              </a:lnSpc>
            </a:pPr>
            <a:r>
              <a:rPr b="0" lang="en-US" sz="2000" spc="-1" strike="noStrike">
                <a:latin typeface="Arial"/>
              </a:rPr>
              <a:t>The L5 vector gives a center-weighted local average. </a:t>
            </a:r>
            <a:endParaRPr b="0" lang="en-US" sz="2000" spc="-1" strike="noStrike">
              <a:latin typeface="Arial"/>
            </a:endParaRPr>
          </a:p>
          <a:p>
            <a:pPr marL="216000" indent="-216000">
              <a:lnSpc>
                <a:spcPct val="100000"/>
              </a:lnSpc>
            </a:pPr>
            <a:r>
              <a:rPr b="0" lang="en-US" sz="2000" spc="-1" strike="noStrike">
                <a:latin typeface="Arial"/>
              </a:rPr>
              <a:t>The E5 vector detects edges, </a:t>
            </a:r>
            <a:endParaRPr b="0" lang="en-US" sz="2000" spc="-1" strike="noStrike">
              <a:latin typeface="Arial"/>
            </a:endParaRPr>
          </a:p>
          <a:p>
            <a:pPr marL="216000" indent="-216000">
              <a:lnSpc>
                <a:spcPct val="100000"/>
              </a:lnSpc>
            </a:pPr>
            <a:r>
              <a:rPr b="0" lang="en-US" sz="2000" spc="-1" strike="noStrike">
                <a:latin typeface="Arial"/>
              </a:rPr>
              <a:t>the S5 vector detects spots, and </a:t>
            </a:r>
            <a:endParaRPr b="0" lang="en-US" sz="2000" spc="-1" strike="noStrike">
              <a:latin typeface="Arial"/>
            </a:endParaRPr>
          </a:p>
          <a:p>
            <a:pPr marL="216000" indent="-216000">
              <a:lnSpc>
                <a:spcPct val="100000"/>
              </a:lnSpc>
            </a:pPr>
            <a:r>
              <a:rPr b="0" lang="en-US" sz="2000" spc="-1" strike="noStrike">
                <a:latin typeface="Arial"/>
              </a:rPr>
              <a:t>the R5 vector detects ripples.</a:t>
            </a:r>
            <a:endParaRPr b="0" lang="en-US" sz="20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EA309512-611F-4902-A54D-9FCCDE94483E}" type="slidenum">
              <a:rPr b="0" lang="en-US" sz="1200" spc="-1" strike="noStrike">
                <a:latin typeface="Arial"/>
              </a:rPr>
              <a:t>&lt;number&gt;</a:t>
            </a:fld>
            <a:endParaRPr b="0" lang="en-US" sz="1200" spc="-1" strike="noStrike">
              <a:latin typeface="Arial"/>
            </a:endParaRPr>
          </a:p>
        </p:txBody>
      </p:sp>
      <p:sp>
        <p:nvSpPr>
          <p:cNvPr id="303" name="PlaceHolder 2"/>
          <p:cNvSpPr>
            <a:spLocks noGrp="1"/>
          </p:cNvSpPr>
          <p:nvPr>
            <p:ph type="sldImg"/>
          </p:nvPr>
        </p:nvSpPr>
        <p:spPr>
          <a:xfrm>
            <a:off x="1143000" y="685800"/>
            <a:ext cx="4571280" cy="3428280"/>
          </a:xfrm>
          <a:prstGeom prst="rect">
            <a:avLst/>
          </a:prstGeom>
        </p:spPr>
      </p:sp>
      <p:sp>
        <p:nvSpPr>
          <p:cNvPr id="304" name="PlaceHolder 3"/>
          <p:cNvSpPr>
            <a:spLocks noGrp="1"/>
          </p:cNvSpPr>
          <p:nvPr>
            <p:ph type="body"/>
          </p:nvPr>
        </p:nvSpPr>
        <p:spPr>
          <a:xfrm>
            <a:off x="685800" y="4343400"/>
            <a:ext cx="5485680" cy="4114080"/>
          </a:xfrm>
          <a:prstGeom prst="rect">
            <a:avLst/>
          </a:prstGeom>
        </p:spPr>
        <p:txBody>
          <a:bodyPr lIns="0" rIns="0" tIns="0" bIns="0">
            <a:noAutofit/>
          </a:bodyPr>
          <a:p>
            <a:endParaRPr b="0" lang="en-US" sz="20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81DAD94A-E7F6-46C1-B6F9-EB9CD4E11BAB}" type="slidenum">
              <a:rPr b="0" lang="en-US" sz="1200" spc="-1" strike="noStrike">
                <a:latin typeface="Arial"/>
              </a:rPr>
              <a:t>&lt;number&gt;</a:t>
            </a:fld>
            <a:endParaRPr b="0" lang="en-US" sz="1200" spc="-1" strike="noStrike">
              <a:latin typeface="Arial"/>
            </a:endParaRPr>
          </a:p>
        </p:txBody>
      </p:sp>
      <p:sp>
        <p:nvSpPr>
          <p:cNvPr id="306" name="PlaceHolder 2"/>
          <p:cNvSpPr>
            <a:spLocks noGrp="1"/>
          </p:cNvSpPr>
          <p:nvPr>
            <p:ph type="sldImg"/>
          </p:nvPr>
        </p:nvSpPr>
        <p:spPr>
          <a:xfrm>
            <a:off x="1143000" y="685800"/>
            <a:ext cx="4571280" cy="3428280"/>
          </a:xfrm>
          <a:prstGeom prst="rect">
            <a:avLst/>
          </a:prstGeom>
        </p:spPr>
      </p:sp>
      <p:sp>
        <p:nvSpPr>
          <p:cNvPr id="307" name="PlaceHolder 3"/>
          <p:cNvSpPr>
            <a:spLocks noGrp="1"/>
          </p:cNvSpPr>
          <p:nvPr>
            <p:ph type="body"/>
          </p:nvPr>
        </p:nvSpPr>
        <p:spPr>
          <a:xfrm>
            <a:off x="685800" y="4343400"/>
            <a:ext cx="5485680" cy="4114080"/>
          </a:xfrm>
          <a:prstGeom prst="rect">
            <a:avLst/>
          </a:prstGeom>
        </p:spPr>
        <p:txBody>
          <a:bodyPr lIns="0" rIns="0" tIns="0" bIns="0">
            <a:noAutofit/>
          </a:bodyPr>
          <a:p>
            <a:endParaRPr b="0" lang="en-US" sz="2000" spc="-1" strike="noStrike">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FDE5365D-6B8B-478C-8CB9-B899D8083C62}" type="slidenum">
              <a:rPr b="0" lang="en-US" sz="1200" spc="-1" strike="noStrike">
                <a:latin typeface="Arial"/>
              </a:rPr>
              <a:t>&lt;number&gt;</a:t>
            </a:fld>
            <a:endParaRPr b="0" lang="en-US" sz="1200" spc="-1" strike="noStrike">
              <a:latin typeface="Arial"/>
            </a:endParaRPr>
          </a:p>
        </p:txBody>
      </p:sp>
      <p:sp>
        <p:nvSpPr>
          <p:cNvPr id="309" name="PlaceHolder 2"/>
          <p:cNvSpPr>
            <a:spLocks noGrp="1"/>
          </p:cNvSpPr>
          <p:nvPr>
            <p:ph type="sldImg"/>
          </p:nvPr>
        </p:nvSpPr>
        <p:spPr>
          <a:xfrm>
            <a:off x="1143000" y="685800"/>
            <a:ext cx="4571280" cy="3428280"/>
          </a:xfrm>
          <a:prstGeom prst="rect">
            <a:avLst/>
          </a:prstGeom>
        </p:spPr>
      </p:sp>
      <p:sp>
        <p:nvSpPr>
          <p:cNvPr id="310" name="PlaceHolder 3"/>
          <p:cNvSpPr>
            <a:spLocks noGrp="1"/>
          </p:cNvSpPr>
          <p:nvPr>
            <p:ph type="body"/>
          </p:nvPr>
        </p:nvSpPr>
        <p:spPr>
          <a:xfrm>
            <a:off x="685800" y="4343400"/>
            <a:ext cx="5485680" cy="4114080"/>
          </a:xfrm>
          <a:prstGeom prst="rect">
            <a:avLst/>
          </a:prstGeom>
        </p:spPr>
        <p:txBody>
          <a:bodyPr lIns="0" rIns="0" tIns="0" bIns="0">
            <a:noAutofit/>
          </a:bodyPr>
          <a:p>
            <a:pPr marL="216000" indent="-216000">
              <a:lnSpc>
                <a:spcPct val="100000"/>
              </a:lnSpc>
            </a:pPr>
            <a:r>
              <a:rPr b="0" lang="en-US" sz="1600" spc="-1" strike="noStrike">
                <a:latin typeface="Arial"/>
              </a:rPr>
              <a:t>Step 1: The first step in Laws' procedure is to remove effects of illumination by moving a small window around the image, and subtracting the local average from each pixel, to produce a preprocessed image, in which the average intensity of each neighborhood is near to zero.</a:t>
            </a:r>
            <a:endParaRPr b="0" lang="en-US" sz="1600" spc="-1" strike="noStrike">
              <a:latin typeface="Arial"/>
            </a:endParaRPr>
          </a:p>
          <a:p>
            <a:pPr marL="216000" indent="-216000">
              <a:lnSpc>
                <a:spcPct val="100000"/>
              </a:lnSpc>
            </a:pPr>
            <a:endParaRPr b="0" lang="en-US" sz="1600" spc="-1" strike="noStrike">
              <a:latin typeface="Arial"/>
            </a:endParaRPr>
          </a:p>
          <a:p>
            <a:pPr marL="216000" indent="-216000">
              <a:lnSpc>
                <a:spcPct val="100000"/>
              </a:lnSpc>
            </a:pPr>
            <a:r>
              <a:rPr b="0" lang="en-US" sz="1600" spc="-1" strike="noStrike">
                <a:latin typeface="Arial"/>
              </a:rPr>
              <a:t>In step 3 each pixel will be replaced by the average of the absolute values of its neighbors in a window 15x15. this will generate 16 different images describing the texture energy of the image</a:t>
            </a:r>
            <a:endParaRPr b="0" lang="en-US" sz="1600" spc="-1" strike="noStrike">
              <a:latin typeface="Arial"/>
            </a:endParaRPr>
          </a:p>
          <a:p>
            <a:pPr marL="216000" indent="-216000">
              <a:lnSpc>
                <a:spcPct val="100000"/>
              </a:lnSpc>
            </a:pPr>
            <a:endParaRPr b="0" lang="en-US" sz="1600" spc="-1" strike="noStrike">
              <a:latin typeface="Arial"/>
            </a:endParaRPr>
          </a:p>
          <a:p>
            <a:pPr marL="216000" indent="-216000">
              <a:lnSpc>
                <a:spcPct val="100000"/>
              </a:lnSpc>
            </a:pPr>
            <a:r>
              <a:rPr b="0" lang="en-US" sz="1600" spc="-1" strike="noStrike">
                <a:latin typeface="Arial"/>
              </a:rPr>
              <a:t>In step 4 : Once the sixteen energy maps are produced, certain symmetric pairs are combined to produce the nine nal maps, replacing each pair with its average. For example, E5L5 measures horizontal edge content, and L5E5 measures vertical edge content. The average of these two maps measures total edge content.</a:t>
            </a:r>
            <a:endParaRPr b="0" lang="en-US" sz="1600" spc="-1" strike="noStrike">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CustomShape 1"/>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449BC03E-6E15-4F5C-8E8A-315A24483EB3}" type="slidenum">
              <a:rPr b="0" lang="en-US" sz="1200" spc="-1" strike="noStrike">
                <a:latin typeface="Arial"/>
              </a:rPr>
              <a:t>&lt;number&gt;</a:t>
            </a:fld>
            <a:endParaRPr b="0" lang="en-US" sz="1200" spc="-1" strike="noStrike">
              <a:latin typeface="Arial"/>
            </a:endParaRPr>
          </a:p>
        </p:txBody>
      </p:sp>
      <p:sp>
        <p:nvSpPr>
          <p:cNvPr id="312" name="PlaceHolder 2"/>
          <p:cNvSpPr>
            <a:spLocks noGrp="1"/>
          </p:cNvSpPr>
          <p:nvPr>
            <p:ph type="sldImg"/>
          </p:nvPr>
        </p:nvSpPr>
        <p:spPr>
          <a:xfrm>
            <a:off x="1143000" y="685800"/>
            <a:ext cx="4571280" cy="3428280"/>
          </a:xfrm>
          <a:prstGeom prst="rect">
            <a:avLst/>
          </a:prstGeom>
        </p:spPr>
      </p:sp>
      <p:sp>
        <p:nvSpPr>
          <p:cNvPr id="313" name="PlaceHolder 3"/>
          <p:cNvSpPr>
            <a:spLocks noGrp="1"/>
          </p:cNvSpPr>
          <p:nvPr>
            <p:ph type="body"/>
          </p:nvPr>
        </p:nvSpPr>
        <p:spPr>
          <a:xfrm>
            <a:off x="685800" y="4343400"/>
            <a:ext cx="5485680" cy="4114080"/>
          </a:xfrm>
          <a:prstGeom prst="rect">
            <a:avLst/>
          </a:prstGeom>
        </p:spPr>
        <p:txBody>
          <a:bodyPr lIns="0" rIns="0" tIns="0" bIns="0">
            <a:noAutofit/>
          </a:bodyPr>
          <a:p>
            <a:pPr marL="216000" indent="-216000">
              <a:lnSpc>
                <a:spcPct val="100000"/>
              </a:lnSpc>
            </a:pPr>
            <a:r>
              <a:rPr b="0" lang="en-US" sz="2000" spc="-1" strike="noStrike">
                <a:latin typeface="Arial"/>
              </a:rPr>
              <a:t>Gabor filters are also texture filters </a:t>
            </a:r>
            <a:endParaRPr b="0" lang="en-US" sz="20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PlaceHolder 1"/>
          <p:cNvSpPr>
            <a:spLocks noGrp="1"/>
          </p:cNvSpPr>
          <p:nvPr>
            <p:ph type="sldImg"/>
          </p:nvPr>
        </p:nvSpPr>
        <p:spPr>
          <a:xfrm>
            <a:off x="1143000" y="685800"/>
            <a:ext cx="4571280" cy="3428280"/>
          </a:xfrm>
          <a:prstGeom prst="rect">
            <a:avLst/>
          </a:prstGeom>
        </p:spPr>
      </p:sp>
      <p:sp>
        <p:nvSpPr>
          <p:cNvPr id="273" name="PlaceHolder 2"/>
          <p:cNvSpPr>
            <a:spLocks noGrp="1"/>
          </p:cNvSpPr>
          <p:nvPr>
            <p:ph type="body"/>
          </p:nvPr>
        </p:nvSpPr>
        <p:spPr>
          <a:xfrm>
            <a:off x="685800" y="4343400"/>
            <a:ext cx="5485680" cy="4114080"/>
          </a:xfrm>
          <a:prstGeom prst="rect">
            <a:avLst/>
          </a:prstGeom>
        </p:spPr>
        <p:txBody>
          <a:bodyPr lIns="0" rIns="0" tIns="0" bIns="0">
            <a:normAutofit fontScale="42000"/>
          </a:bodyPr>
          <a:p>
            <a:pPr marL="216000" indent="-216000">
              <a:lnSpc>
                <a:spcPct val="100000"/>
              </a:lnSpc>
            </a:pPr>
            <a:r>
              <a:rPr b="0" lang="en-US" sz="1200" spc="-1" strike="noStrike">
                <a:latin typeface="Arial"/>
              </a:rPr>
              <a:t>– </a:t>
            </a:r>
            <a:r>
              <a:rPr b="0" lang="en-US" sz="2000" spc="-1" strike="noStrike">
                <a:latin typeface="Arial"/>
              </a:rPr>
              <a:t>Primitives in grass and dog fur are represented by several pixels and correspond to a stalk or a pile; cork is built from primitives that are comparable in size with pixels</a:t>
            </a:r>
            <a:r>
              <a:rPr b="1" lang="en-US" sz="2000" spc="-1" strike="noStrike">
                <a:latin typeface="Arial"/>
              </a:rPr>
              <a:t>. It is difficult, </a:t>
            </a:r>
            <a:r>
              <a:rPr b="0" lang="en-US" sz="2000" spc="-1" strike="noStrike">
                <a:latin typeface="Arial"/>
              </a:rPr>
              <a:t>however, to define primitives for the checkered textile or fabric, which can be defined by at least two hierarchical levels</a:t>
            </a:r>
            <a:endParaRPr b="0" lang="en-US" sz="2000" spc="-1" strike="noStrike">
              <a:latin typeface="Arial"/>
            </a:endParaRPr>
          </a:p>
          <a:p>
            <a:pPr marL="216000" indent="-216000">
              <a:lnSpc>
                <a:spcPct val="100000"/>
              </a:lnSpc>
            </a:pPr>
            <a:endParaRPr b="0" lang="en-US" sz="2000" spc="-1" strike="noStrike">
              <a:latin typeface="Arial"/>
            </a:endParaRPr>
          </a:p>
          <a:p>
            <a:pPr marL="171360" indent="-170640">
              <a:lnSpc>
                <a:spcPct val="100000"/>
              </a:lnSpc>
              <a:buClr>
                <a:srgbClr val="000000"/>
              </a:buClr>
              <a:buFont typeface="StarSymbol"/>
              <a:buChar char="-"/>
            </a:pPr>
            <a:r>
              <a:rPr b="0" lang="en-US" sz="2000" spc="-1" strike="noStrike">
                <a:latin typeface="Arial"/>
              </a:rPr>
              <a:t>A texture primitive(Texels) is a contiguous set of pixels with some tonal and/or regional property, and can be described by its </a:t>
            </a:r>
            <a:r>
              <a:rPr b="1" lang="en-US" sz="2000" spc="-1" strike="noStrike" u="sng">
                <a:uFillTx/>
                <a:latin typeface="Arial"/>
              </a:rPr>
              <a:t>average intensity</a:t>
            </a:r>
            <a:r>
              <a:rPr b="0" lang="en-US" sz="2000" spc="-1" strike="noStrike">
                <a:latin typeface="Arial"/>
              </a:rPr>
              <a:t>, </a:t>
            </a:r>
            <a:r>
              <a:rPr b="1" lang="en-US" sz="2000" spc="-1" strike="noStrike" u="sng">
                <a:uFillTx/>
                <a:latin typeface="Arial"/>
              </a:rPr>
              <a:t>maximum or minimum intensity, size</a:t>
            </a:r>
            <a:r>
              <a:rPr b="0" lang="en-US" sz="2000" spc="-1" strike="noStrike">
                <a:latin typeface="Arial"/>
              </a:rPr>
              <a:t>, shape, etc. The spatial relationship of primitives can be random, or they may be pairwise dependent, or some number of primitives can be mutually dependent.</a:t>
            </a:r>
            <a:endParaRPr b="0" lang="en-US" sz="2000" spc="-1" strike="noStrike">
              <a:latin typeface="Arial"/>
            </a:endParaRPr>
          </a:p>
          <a:p>
            <a:pPr marL="171360" indent="-170640">
              <a:lnSpc>
                <a:spcPct val="100000"/>
              </a:lnSpc>
              <a:buClr>
                <a:srgbClr val="000000"/>
              </a:buClr>
              <a:buFont typeface="StarSymbol"/>
              <a:buChar char="-"/>
            </a:pPr>
            <a:r>
              <a:rPr b="0" lang="en-US" sz="2000" spc="-1" strike="noStrike">
                <a:latin typeface="Arial"/>
              </a:rPr>
              <a:t>Image texture is then described by the number and types of primitives and by their spatial relationship.</a:t>
            </a:r>
            <a:endParaRPr b="0" lang="en-US" sz="2000" spc="-1" strike="noStrike">
              <a:latin typeface="Arial"/>
            </a:endParaRPr>
          </a:p>
          <a:p>
            <a:pPr>
              <a:lnSpc>
                <a:spcPct val="100000"/>
              </a:lnSpc>
            </a:pP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1200" spc="-1" strike="noStrike">
                <a:latin typeface="Arial"/>
              </a:rPr>
              <a:t>Texture can be described as fine, coarse, grained, smooth, etc.</a:t>
            </a:r>
            <a:endParaRPr b="0" lang="en-US" sz="1200" spc="-1" strike="noStrike">
              <a:latin typeface="Arial"/>
            </a:endParaRPr>
          </a:p>
          <a:p>
            <a:pPr>
              <a:lnSpc>
                <a:spcPct val="100000"/>
              </a:lnSpc>
            </a:pPr>
            <a:r>
              <a:rPr b="0" lang="en-US" sz="2000" spc="-1" strike="noStrike">
                <a:latin typeface="Arial"/>
              </a:rPr>
              <a:t>If texels are small and tonal differences between texels are large a fine texture results. – If texels are large and consist of several pixels, a coarse texture results.</a:t>
            </a:r>
            <a:endParaRPr b="0" lang="en-US" sz="2000" spc="-1" strike="noStrike">
              <a:latin typeface="Arial"/>
            </a:endParaRPr>
          </a:p>
        </p:txBody>
      </p:sp>
      <p:sp>
        <p:nvSpPr>
          <p:cNvPr id="274" name="CustomShape 3"/>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E51BD563-FB7F-4010-A3BB-9751B9F0C8DA}" type="slidenum">
              <a:rPr b="0" lang="en-US" sz="1200" spc="-1" strike="noStrike">
                <a:solidFill>
                  <a:srgbClr val="000000"/>
                </a:solidFill>
                <a:latin typeface="+mn-lt"/>
                <a:ea typeface="+mn-ea"/>
              </a:rPr>
              <a:t>5</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82"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84"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8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1"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92"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93"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9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97"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9"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0"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1"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03"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0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8"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09"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11"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12"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13"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14"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15"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16"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21"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23"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2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2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8"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3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32"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4"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3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36"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3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40"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42"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43"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4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4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47"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48"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50"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51"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52"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53"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54"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55"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 descr=""/>
          <p:cNvPicPr/>
          <p:nvPr/>
        </p:nvPicPr>
        <p:blipFill>
          <a:blip r:embed="rId2"/>
          <a:stretch/>
        </p:blipFill>
        <p:spPr>
          <a:xfrm>
            <a:off x="360" y="360"/>
            <a:ext cx="9143280" cy="6857280"/>
          </a:xfrm>
          <a:prstGeom prst="rect">
            <a:avLst/>
          </a:prstGeom>
          <a:ln>
            <a:noFill/>
          </a:ln>
        </p:spPr>
      </p:pic>
      <p:sp>
        <p:nvSpPr>
          <p:cNvPr id="1" name="PlaceHolder 1"/>
          <p:cNvSpPr>
            <a:spLocks noGrp="1"/>
          </p:cNvSpPr>
          <p:nvPr>
            <p:ph type="title"/>
          </p:nvPr>
        </p:nvSpPr>
        <p:spPr>
          <a:xfrm>
            <a:off x="457200" y="522360"/>
            <a:ext cx="6531120" cy="65268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2"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 name="" descr=""/>
          <p:cNvPicPr/>
          <p:nvPr/>
        </p:nvPicPr>
        <p:blipFill>
          <a:blip r:embed="rId2"/>
          <a:stretch/>
        </p:blipFill>
        <p:spPr>
          <a:xfrm>
            <a:off x="360" y="360"/>
            <a:ext cx="9143280" cy="6857280"/>
          </a:xfrm>
          <a:prstGeom prst="rect">
            <a:avLst/>
          </a:prstGeom>
          <a:ln>
            <a:noFill/>
          </a:ln>
        </p:spPr>
      </p:pic>
      <p:sp>
        <p:nvSpPr>
          <p:cNvPr id="4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41"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 descr=""/>
          <p:cNvPicPr/>
          <p:nvPr/>
        </p:nvPicPr>
        <p:blipFill>
          <a:blip r:embed="rId2"/>
          <a:stretch/>
        </p:blipFill>
        <p:spPr>
          <a:xfrm>
            <a:off x="360" y="360"/>
            <a:ext cx="9143280" cy="6857280"/>
          </a:xfrm>
          <a:prstGeom prst="rect">
            <a:avLst/>
          </a:prstGeom>
          <a:ln>
            <a:noFill/>
          </a:ln>
        </p:spPr>
      </p:pic>
      <p:sp>
        <p:nvSpPr>
          <p:cNvPr id="79" name="PlaceHolder 1"/>
          <p:cNvSpPr>
            <a:spLocks noGrp="1"/>
          </p:cNvSpPr>
          <p:nvPr>
            <p:ph type="title"/>
          </p:nvPr>
        </p:nvSpPr>
        <p:spPr>
          <a:xfrm>
            <a:off x="457200" y="522360"/>
            <a:ext cx="6531120" cy="65268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80"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7" name="" descr=""/>
          <p:cNvPicPr/>
          <p:nvPr/>
        </p:nvPicPr>
        <p:blipFill>
          <a:blip r:embed="rId2"/>
          <a:stretch/>
        </p:blipFill>
        <p:spPr>
          <a:xfrm>
            <a:off x="360" y="360"/>
            <a:ext cx="9140760" cy="6854760"/>
          </a:xfrm>
          <a:prstGeom prst="rect">
            <a:avLst/>
          </a:prstGeom>
          <a:ln>
            <a:noFill/>
          </a:ln>
        </p:spPr>
      </p:pic>
      <p:sp>
        <p:nvSpPr>
          <p:cNvPr id="11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19"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Relationship Id="rId4"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Relationship Id="rId3"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3.xml"/><Relationship Id="rId3"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3.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3.xml"/><Relationship Id="rId3"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Relationship Id="rId3"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30.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13.xml"/><Relationship Id="rId3" Type="http://schemas.openxmlformats.org/officeDocument/2006/relationships/notesSlide" Target="../notesSlides/notesSlide30.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432360" y="368640"/>
            <a:ext cx="9440280" cy="106452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en-US" sz="3200" spc="-1" strike="noStrike">
                <a:solidFill>
                  <a:srgbClr val="000000"/>
                </a:solidFill>
                <a:latin typeface="Arial"/>
                <a:ea typeface="DejaVu Sans"/>
              </a:rPr>
              <a:t>CMP362/CMPN446: Image Processing and Computer Vision</a:t>
            </a:r>
            <a:endParaRPr b="0" lang="en-US" sz="3200" spc="-1" strike="noStrike">
              <a:latin typeface="Arial"/>
            </a:endParaRPr>
          </a:p>
        </p:txBody>
      </p:sp>
      <p:sp>
        <p:nvSpPr>
          <p:cNvPr id="163" name="CustomShape 2"/>
          <p:cNvSpPr/>
          <p:nvPr/>
        </p:nvSpPr>
        <p:spPr>
          <a:xfrm>
            <a:off x="61920" y="3755880"/>
            <a:ext cx="9072000" cy="2345400"/>
          </a:xfrm>
          <a:prstGeom prst="rect">
            <a:avLst/>
          </a:prstGeom>
          <a:noFill/>
          <a:ln>
            <a:noFill/>
          </a:ln>
        </p:spPr>
        <p:style>
          <a:lnRef idx="0"/>
          <a:fillRef idx="0"/>
          <a:effectRef idx="0"/>
          <a:fontRef idx="minor"/>
        </p:style>
        <p:txBody>
          <a:bodyPr lIns="90000" rIns="90000" tIns="45000" bIns="45000">
            <a:spAutoFit/>
          </a:bodyPr>
          <a:p>
            <a:pPr algn="ctr">
              <a:lnSpc>
                <a:spcPct val="100000"/>
              </a:lnSpc>
              <a:spcBef>
                <a:spcPts val="720"/>
              </a:spcBef>
            </a:pPr>
            <a:r>
              <a:rPr b="0" lang="en-US" sz="3600" spc="-1" strike="noStrike">
                <a:solidFill>
                  <a:srgbClr val="008080"/>
                </a:solidFill>
                <a:latin typeface="Arial"/>
                <a:ea typeface="DejaVu Sans"/>
              </a:rPr>
              <a:t>Texture Analysis</a:t>
            </a:r>
            <a:endParaRPr b="0" lang="en-US" sz="3600" spc="-1" strike="noStrike">
              <a:latin typeface="Arial"/>
            </a:endParaRPr>
          </a:p>
          <a:p>
            <a:pPr algn="ctr">
              <a:lnSpc>
                <a:spcPct val="100000"/>
              </a:lnSpc>
              <a:spcBef>
                <a:spcPts val="479"/>
              </a:spcBef>
            </a:pPr>
            <a:r>
              <a:rPr b="0" lang="en-US" sz="2400" spc="-1" strike="noStrike">
                <a:solidFill>
                  <a:srgbClr val="8b8b8b"/>
                </a:solidFill>
                <a:latin typeface="Arial"/>
                <a:ea typeface="DejaVu Sans"/>
              </a:rPr>
              <a:t>Mayada Hadhoud</a:t>
            </a:r>
            <a:endParaRPr b="0" lang="en-US" sz="2400" spc="-1" strike="noStrike">
              <a:latin typeface="Arial"/>
            </a:endParaRPr>
          </a:p>
          <a:p>
            <a:pPr algn="ctr">
              <a:lnSpc>
                <a:spcPct val="100000"/>
              </a:lnSpc>
              <a:spcBef>
                <a:spcPts val="479"/>
              </a:spcBef>
            </a:pPr>
            <a:r>
              <a:rPr b="0" lang="en-US" sz="2400" spc="-1" strike="noStrike">
                <a:solidFill>
                  <a:srgbClr val="8b8b8b"/>
                </a:solidFill>
                <a:latin typeface="Arial"/>
                <a:ea typeface="DejaVu Sans"/>
              </a:rPr>
              <a:t>Computer Engineering Department</a:t>
            </a:r>
            <a:endParaRPr b="0" lang="en-US" sz="2400" spc="-1" strike="noStrike">
              <a:latin typeface="Arial"/>
            </a:endParaRPr>
          </a:p>
          <a:p>
            <a:pPr algn="ctr">
              <a:lnSpc>
                <a:spcPct val="100000"/>
              </a:lnSpc>
              <a:spcBef>
                <a:spcPts val="479"/>
              </a:spcBef>
            </a:pPr>
            <a:r>
              <a:rPr b="0" lang="en-US" sz="2400" spc="-1" strike="noStrike">
                <a:solidFill>
                  <a:srgbClr val="8b8b8b"/>
                </a:solidFill>
                <a:latin typeface="Arial"/>
                <a:ea typeface="DejaVu Sans"/>
              </a:rPr>
              <a:t>Cairo University</a:t>
            </a:r>
            <a:endParaRPr b="0" lang="en-US" sz="2400" spc="-1" strike="noStrike">
              <a:latin typeface="Arial"/>
            </a:endParaRPr>
          </a:p>
          <a:p>
            <a:pPr algn="ctr">
              <a:lnSpc>
                <a:spcPct val="100000"/>
              </a:lnSpc>
              <a:spcBef>
                <a:spcPts val="479"/>
              </a:spcBef>
            </a:pPr>
            <a:endParaRPr b="0" lang="en-US" sz="2400" spc="-1" strike="noStrike">
              <a:latin typeface="Arial"/>
            </a:endParaRPr>
          </a:p>
        </p:txBody>
      </p:sp>
      <p:pic>
        <p:nvPicPr>
          <p:cNvPr id="164" name="Placeholder 3" descr="1000000000000096000000D7AA43697D.png"/>
          <p:cNvPicPr/>
          <p:nvPr/>
        </p:nvPicPr>
        <p:blipFill>
          <a:blip r:embed="rId1"/>
          <a:stretch/>
        </p:blipFill>
        <p:spPr>
          <a:xfrm>
            <a:off x="3884760" y="1668600"/>
            <a:ext cx="1428120" cy="204732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rmAutofit fontScale="90000"/>
          </a:bodyPr>
          <a:p>
            <a:pPr algn="ctr">
              <a:lnSpc>
                <a:spcPct val="100000"/>
              </a:lnSpc>
            </a:pPr>
            <a:r>
              <a:rPr b="1" lang="en-US" sz="4400" spc="-1" strike="noStrike">
                <a:solidFill>
                  <a:srgbClr val="000000"/>
                </a:solidFill>
                <a:latin typeface="Calibri"/>
              </a:rPr>
              <a:t>Problems with Structural Approach</a:t>
            </a:r>
            <a:endParaRPr b="0" lang="en-US" sz="4400" spc="-1" strike="noStrike">
              <a:latin typeface="Arial"/>
            </a:endParaRPr>
          </a:p>
        </p:txBody>
      </p:sp>
      <p:pic>
        <p:nvPicPr>
          <p:cNvPr id="185" name="Picture 2" descr=""/>
          <p:cNvPicPr/>
          <p:nvPr/>
        </p:nvPicPr>
        <p:blipFill>
          <a:blip r:embed="rId1"/>
          <a:stretch/>
        </p:blipFill>
        <p:spPr>
          <a:xfrm>
            <a:off x="76320" y="1380960"/>
            <a:ext cx="8914680" cy="5476320"/>
          </a:xfrm>
          <a:prstGeom prst="rect">
            <a:avLst/>
          </a:prstGeom>
          <a:ln w="936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Approach</a:t>
            </a:r>
            <a:endParaRPr b="0" lang="en-US" sz="4400" spc="-1" strike="noStrike">
              <a:latin typeface="Arial"/>
            </a:endParaRPr>
          </a:p>
        </p:txBody>
      </p:sp>
      <p:sp>
        <p:nvSpPr>
          <p:cNvPr id="187"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rmAutofit fontScale="64000"/>
          </a:bodyPr>
          <a:p>
            <a:pPr marL="343080" indent="-342360">
              <a:lnSpc>
                <a:spcPct val="100000"/>
              </a:lnSpc>
              <a:spcBef>
                <a:spcPts val="641"/>
              </a:spcBef>
              <a:buClr>
                <a:srgbClr val="000000"/>
              </a:buClr>
              <a:buFont typeface="Arial"/>
              <a:buChar char="•"/>
            </a:pPr>
            <a:r>
              <a:rPr b="0" lang="en-US" sz="3200" spc="-1" strike="noStrike">
                <a:solidFill>
                  <a:srgbClr val="000000"/>
                </a:solidFill>
                <a:latin typeface="Times New Roman"/>
              </a:rPr>
              <a:t> </a:t>
            </a:r>
            <a:r>
              <a:rPr b="0" lang="en-US" sz="3200" spc="-1" strike="noStrike">
                <a:solidFill>
                  <a:srgbClr val="000000"/>
                </a:solidFill>
                <a:latin typeface="Times New Roman"/>
              </a:rPr>
              <a:t>Segmenting out texels is </a:t>
            </a:r>
            <a:r>
              <a:rPr b="1" lang="en-US" sz="3200" spc="-1" strike="noStrike">
                <a:solidFill>
                  <a:srgbClr val="ff0000"/>
                </a:solidFill>
                <a:latin typeface="Times New Roman"/>
              </a:rPr>
              <a:t>difficult</a:t>
            </a:r>
            <a:r>
              <a:rPr b="0" lang="en-US" sz="3200" spc="-1" strike="noStrike">
                <a:solidFill>
                  <a:srgbClr val="000000"/>
                </a:solidFill>
                <a:latin typeface="Times New Roman"/>
              </a:rPr>
              <a:t> or </a:t>
            </a:r>
            <a:r>
              <a:rPr b="1" lang="en-US" sz="3200" spc="-1" strike="noStrike">
                <a:solidFill>
                  <a:srgbClr val="ff0000"/>
                </a:solidFill>
                <a:latin typeface="Times New Roman"/>
              </a:rPr>
              <a:t>impossible</a:t>
            </a:r>
            <a:r>
              <a:rPr b="0" lang="en-US" sz="3200" spc="-1" strike="noStrike">
                <a:solidFill>
                  <a:srgbClr val="000000"/>
                </a:solidFill>
                <a:latin typeface="Times New Roman"/>
              </a:rPr>
              <a:t> in real images.</a:t>
            </a:r>
            <a:endParaRPr b="0" lang="en-US" sz="3200" spc="-1" strike="noStrike">
              <a:latin typeface="Arial"/>
            </a:endParaRPr>
          </a:p>
          <a:p>
            <a:pPr marL="343080" indent="-342360">
              <a:lnSpc>
                <a:spcPct val="100000"/>
              </a:lnSpc>
              <a:spcBef>
                <a:spcPts val="641"/>
              </a:spcBef>
            </a:pPr>
            <a:endParaRPr b="0" lang="en-US" sz="3200" spc="-1" strike="noStrike">
              <a:latin typeface="Arial"/>
            </a:endParaRPr>
          </a:p>
          <a:p>
            <a:pPr marL="343080" indent="-342360">
              <a:lnSpc>
                <a:spcPct val="100000"/>
              </a:lnSpc>
              <a:spcBef>
                <a:spcPts val="641"/>
              </a:spcBef>
              <a:buClr>
                <a:srgbClr val="000000"/>
              </a:buClr>
              <a:buFont typeface="Arial"/>
              <a:buChar char="•"/>
            </a:pPr>
            <a:r>
              <a:rPr b="0" lang="en-US" sz="3200" spc="-1" strike="noStrike">
                <a:solidFill>
                  <a:srgbClr val="000000"/>
                </a:solidFill>
                <a:latin typeface="Times New Roman"/>
              </a:rPr>
              <a:t> </a:t>
            </a:r>
            <a:r>
              <a:rPr b="0" lang="en-US" sz="3200" spc="-1" strike="noStrike">
                <a:solidFill>
                  <a:srgbClr val="000000"/>
                </a:solidFill>
                <a:latin typeface="Times New Roman"/>
              </a:rPr>
              <a:t>Numeric quantities or statistics that describe a texture can be computed from the gray tones (or colors) alone.</a:t>
            </a:r>
            <a:endParaRPr b="0" lang="en-US" sz="3200" spc="-1" strike="noStrike">
              <a:latin typeface="Arial"/>
            </a:endParaRPr>
          </a:p>
          <a:p>
            <a:pPr>
              <a:lnSpc>
                <a:spcPct val="100000"/>
              </a:lnSpc>
              <a:spcBef>
                <a:spcPts val="641"/>
              </a:spcBef>
            </a:pPr>
            <a:endParaRPr b="0" lang="en-US" sz="3200" spc="-1" strike="noStrike">
              <a:latin typeface="Arial"/>
            </a:endParaRPr>
          </a:p>
          <a:p>
            <a:pPr marL="343080" indent="-342360">
              <a:lnSpc>
                <a:spcPct val="100000"/>
              </a:lnSpc>
              <a:spcBef>
                <a:spcPts val="641"/>
              </a:spcBef>
              <a:buClr>
                <a:srgbClr val="000000"/>
              </a:buClr>
              <a:buFont typeface="Arial"/>
              <a:buChar char="•"/>
            </a:pPr>
            <a:r>
              <a:rPr b="0" lang="en-US" sz="3200" spc="-1" strike="noStrike">
                <a:solidFill>
                  <a:srgbClr val="000000"/>
                </a:solidFill>
                <a:latin typeface="Times New Roman"/>
              </a:rPr>
              <a:t> </a:t>
            </a:r>
            <a:r>
              <a:rPr b="0" lang="en-US" sz="3200" spc="-1" strike="noStrike">
                <a:solidFill>
                  <a:srgbClr val="000000"/>
                </a:solidFill>
                <a:latin typeface="Times New Roman"/>
              </a:rPr>
              <a:t>This approach is less intuitive, but is </a:t>
            </a:r>
            <a:r>
              <a:rPr b="1" lang="en-US" sz="3200" spc="-1" strike="noStrike">
                <a:solidFill>
                  <a:srgbClr val="ff0000"/>
                </a:solidFill>
                <a:latin typeface="Times New Roman"/>
              </a:rPr>
              <a:t>computationally efficient.</a:t>
            </a:r>
            <a:endParaRPr b="0" lang="en-US" sz="3200" spc="-1" strike="noStrike">
              <a:latin typeface="Arial"/>
            </a:endParaRPr>
          </a:p>
          <a:p>
            <a:pPr>
              <a:lnSpc>
                <a:spcPct val="100000"/>
              </a:lnSpc>
              <a:spcBef>
                <a:spcPts val="641"/>
              </a:spcBef>
            </a:pPr>
            <a:endParaRPr b="0" lang="en-US" sz="3200" spc="-1" strike="noStrike">
              <a:latin typeface="Arial"/>
            </a:endParaRPr>
          </a:p>
          <a:p>
            <a:pPr marL="343080" indent="-342360">
              <a:lnSpc>
                <a:spcPct val="100000"/>
              </a:lnSpc>
              <a:spcBef>
                <a:spcPts val="641"/>
              </a:spcBef>
              <a:buClr>
                <a:srgbClr val="000000"/>
              </a:buClr>
              <a:buFont typeface="Arial"/>
              <a:buChar char="•"/>
            </a:pPr>
            <a:r>
              <a:rPr b="0" lang="en-US" sz="3200" spc="-1" strike="noStrike">
                <a:solidFill>
                  <a:srgbClr val="000000"/>
                </a:solidFill>
                <a:latin typeface="Times New Roman"/>
              </a:rPr>
              <a:t> </a:t>
            </a:r>
            <a:r>
              <a:rPr b="0" lang="en-US" sz="3200" spc="-1" strike="noStrike">
                <a:solidFill>
                  <a:srgbClr val="000000"/>
                </a:solidFill>
                <a:latin typeface="Times New Roman"/>
              </a:rPr>
              <a:t>It can be used for both </a:t>
            </a:r>
            <a:r>
              <a:rPr b="1" lang="en-US" sz="3200" spc="-1" strike="noStrike">
                <a:solidFill>
                  <a:srgbClr val="ff0000"/>
                </a:solidFill>
                <a:latin typeface="Times New Roman"/>
              </a:rPr>
              <a:t>classification</a:t>
            </a:r>
            <a:r>
              <a:rPr b="0" lang="en-US" sz="3200" spc="-1" strike="noStrike">
                <a:solidFill>
                  <a:srgbClr val="000000"/>
                </a:solidFill>
                <a:latin typeface="Times New Roman"/>
              </a:rPr>
              <a:t> and </a:t>
            </a:r>
            <a:r>
              <a:rPr b="1" lang="en-US" sz="3200" spc="-1" strike="noStrike">
                <a:solidFill>
                  <a:srgbClr val="ff0000"/>
                </a:solidFill>
                <a:latin typeface="Times New Roman"/>
              </a:rPr>
              <a:t>segmentation</a:t>
            </a:r>
            <a:r>
              <a:rPr b="0" lang="en-US" sz="3200" spc="-1" strike="noStrike">
                <a:solidFill>
                  <a:srgbClr val="000000"/>
                </a:solidFill>
                <a:latin typeface="Times New Roman"/>
              </a:rPr>
              <a:t>.</a:t>
            </a:r>
            <a:endParaRPr b="0" lang="en-US" sz="3200" spc="-1" strike="noStrike">
              <a:latin typeface="Arial"/>
            </a:endParaRPr>
          </a:p>
          <a:p>
            <a:pPr>
              <a:lnSpc>
                <a:spcPct val="100000"/>
              </a:lnSpc>
              <a:spcBef>
                <a:spcPts val="641"/>
              </a:spcBef>
            </a:pP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189"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Edge Density and Direction</a:t>
            </a:r>
            <a:endParaRPr b="0" lang="en-US" sz="3200" spc="-1" strike="noStrike">
              <a:latin typeface="Arial"/>
            </a:endParaRPr>
          </a:p>
        </p:txBody>
      </p:sp>
      <p:sp>
        <p:nvSpPr>
          <p:cNvPr id="190" name="CustomShape 3"/>
          <p:cNvSpPr/>
          <p:nvPr/>
        </p:nvSpPr>
        <p:spPr>
          <a:xfrm>
            <a:off x="642960" y="2514600"/>
            <a:ext cx="7877160" cy="22845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Use an edge detector as the first step in texture analysis.</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The number of edge pixels in a fixed-size region tells us</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how busy that region is.</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The directions of the edges also help characterize the texture</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192"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Edge Density and Direction</a:t>
            </a:r>
            <a:endParaRPr b="0" lang="en-US" sz="3200" spc="-1" strike="noStrike">
              <a:latin typeface="Arial"/>
            </a:endParaRPr>
          </a:p>
        </p:txBody>
      </p:sp>
      <p:sp>
        <p:nvSpPr>
          <p:cNvPr id="193" name="CustomShape 3"/>
          <p:cNvSpPr/>
          <p:nvPr/>
        </p:nvSpPr>
        <p:spPr>
          <a:xfrm>
            <a:off x="685440" y="2514600"/>
            <a:ext cx="7934760" cy="41133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1" lang="en-US" sz="2400" spc="-1" strike="noStrike">
                <a:solidFill>
                  <a:srgbClr val="002060"/>
                </a:solidFill>
                <a:latin typeface="Times New Roman"/>
                <a:ea typeface="DejaVu Sans"/>
              </a:rPr>
              <a:t>Edgeness per unit area</a:t>
            </a:r>
            <a:r>
              <a:rPr b="1" lang="en-US" sz="2400" spc="-1" strike="noStrike">
                <a:solidFill>
                  <a:srgbClr val="ff0000"/>
                </a:solidFill>
                <a:latin typeface="Times New Roman"/>
                <a:ea typeface="DejaVu Sans"/>
              </a:rPr>
              <a:t> </a:t>
            </a:r>
            <a:r>
              <a:rPr b="0" lang="en-US" sz="2400" spc="-1" strike="noStrike">
                <a:solidFill>
                  <a:srgbClr val="000000"/>
                </a:solidFill>
                <a:latin typeface="Times New Roman"/>
                <a:ea typeface="DejaVu Sans"/>
              </a:rPr>
              <a:t>: Given pixels P in a region</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2060"/>
              </a:buClr>
              <a:buFont typeface="Symbol"/>
              <a:buChar char=""/>
            </a:pPr>
            <a:r>
              <a:rPr b="1" lang="en-US" sz="2400" spc="-1" strike="noStrike">
                <a:solidFill>
                  <a:srgbClr val="002060"/>
                </a:solidFill>
                <a:latin typeface="Times New Roman"/>
                <a:ea typeface="DejaVu Sans"/>
              </a:rPr>
              <a:t>Histogram of edge magnitude and directions in a region R</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r>
              <a:rPr b="1" lang="en-US" sz="2400" spc="-1" strike="noStrike">
                <a:solidFill>
                  <a:srgbClr val="002060"/>
                </a:solidFill>
                <a:latin typeface="Times New Roman"/>
                <a:ea typeface="DejaVu Sans"/>
              </a:rPr>
              <a:t> </a:t>
            </a:r>
            <a:endParaRPr b="0" lang="en-US" sz="2400" spc="-1" strike="noStrike">
              <a:latin typeface="Arial"/>
            </a:endParaRPr>
          </a:p>
        </p:txBody>
      </p:sp>
      <p:pic>
        <p:nvPicPr>
          <p:cNvPr id="194" name="Picture 2" descr=""/>
          <p:cNvPicPr/>
          <p:nvPr/>
        </p:nvPicPr>
        <p:blipFill>
          <a:blip r:embed="rId1"/>
          <a:stretch/>
        </p:blipFill>
        <p:spPr>
          <a:xfrm>
            <a:off x="1295280" y="3048120"/>
            <a:ext cx="6933600" cy="1142280"/>
          </a:xfrm>
          <a:prstGeom prst="rect">
            <a:avLst/>
          </a:prstGeom>
          <a:ln w="9360">
            <a:noFill/>
          </a:ln>
        </p:spPr>
      </p:pic>
      <p:pic>
        <p:nvPicPr>
          <p:cNvPr id="195" name="Picture 3" descr=""/>
          <p:cNvPicPr/>
          <p:nvPr/>
        </p:nvPicPr>
        <p:blipFill>
          <a:blip r:embed="rId2"/>
          <a:stretch/>
        </p:blipFill>
        <p:spPr>
          <a:xfrm>
            <a:off x="1295280" y="4780080"/>
            <a:ext cx="7114320" cy="1696320"/>
          </a:xfrm>
          <a:prstGeom prst="rect">
            <a:avLst/>
          </a:prstGeom>
          <a:ln w="936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197"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Edge Density and Direction</a:t>
            </a:r>
            <a:endParaRPr b="0" lang="en-US" sz="3200" spc="-1" strike="noStrike">
              <a:latin typeface="Arial"/>
            </a:endParaRPr>
          </a:p>
        </p:txBody>
      </p:sp>
      <p:pic>
        <p:nvPicPr>
          <p:cNvPr id="198" name="Picture 2" descr=""/>
          <p:cNvPicPr/>
          <p:nvPr/>
        </p:nvPicPr>
        <p:blipFill>
          <a:blip r:embed="rId1"/>
          <a:stretch/>
        </p:blipFill>
        <p:spPr>
          <a:xfrm>
            <a:off x="1219320" y="2324160"/>
            <a:ext cx="6780960" cy="2831400"/>
          </a:xfrm>
          <a:prstGeom prst="rect">
            <a:avLst/>
          </a:prstGeom>
          <a:ln w="936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9" name="Picture 2" descr=""/>
          <p:cNvPicPr/>
          <p:nvPr/>
        </p:nvPicPr>
        <p:blipFill>
          <a:blip r:embed="rId1"/>
          <a:stretch/>
        </p:blipFill>
        <p:spPr>
          <a:xfrm>
            <a:off x="0" y="0"/>
            <a:ext cx="9143280" cy="6857280"/>
          </a:xfrm>
          <a:prstGeom prst="rect">
            <a:avLst/>
          </a:prstGeom>
          <a:ln w="936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201"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Local Binary Pattern (LBP)</a:t>
            </a:r>
            <a:endParaRPr b="0" lang="en-US" sz="3200" spc="-1" strike="noStrike">
              <a:latin typeface="Arial"/>
            </a:endParaRPr>
          </a:p>
        </p:txBody>
      </p:sp>
      <p:sp>
        <p:nvSpPr>
          <p:cNvPr id="202" name="CustomShape 3"/>
          <p:cNvSpPr/>
          <p:nvPr/>
        </p:nvSpPr>
        <p:spPr>
          <a:xfrm>
            <a:off x="2215440" y="5119560"/>
            <a:ext cx="1704960" cy="118728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100 101 103</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40    </a:t>
            </a:r>
            <a:r>
              <a:rPr b="0" lang="en-US" sz="2400" spc="-1" strike="noStrike">
                <a:solidFill>
                  <a:srgbClr val="ff0000"/>
                </a:solidFill>
                <a:latin typeface="Times New Roman"/>
                <a:ea typeface="DejaVu Sans"/>
              </a:rPr>
              <a:t>50</a:t>
            </a:r>
            <a:r>
              <a:rPr b="0" lang="en-US" sz="2400" spc="-1" strike="noStrike">
                <a:solidFill>
                  <a:srgbClr val="0000ff"/>
                </a:solidFill>
                <a:latin typeface="Times New Roman"/>
                <a:ea typeface="DejaVu Sans"/>
              </a:rPr>
              <a:t> </a:t>
            </a:r>
            <a:r>
              <a:rPr b="0" lang="en-US" sz="2400" spc="-1" strike="noStrike">
                <a:solidFill>
                  <a:srgbClr val="000000"/>
                </a:solidFill>
                <a:latin typeface="Times New Roman"/>
                <a:ea typeface="DejaVu Sans"/>
              </a:rPr>
              <a:t>  80</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50    60   90</a:t>
            </a:r>
            <a:endParaRPr b="0" lang="en-US" sz="2400" spc="-1" strike="noStrike">
              <a:latin typeface="Arial"/>
            </a:endParaRPr>
          </a:p>
        </p:txBody>
      </p:sp>
      <p:sp>
        <p:nvSpPr>
          <p:cNvPr id="203" name="CustomShape 4"/>
          <p:cNvSpPr/>
          <p:nvPr/>
        </p:nvSpPr>
        <p:spPr>
          <a:xfrm>
            <a:off x="535320" y="2265480"/>
            <a:ext cx="8079480" cy="22845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For each pixel p, create an 8-bit number </a:t>
            </a:r>
            <a:r>
              <a:rPr b="0" lang="en-US" sz="2400" spc="-1" strike="noStrike">
                <a:solidFill>
                  <a:srgbClr val="ff0000"/>
                </a:solidFill>
                <a:latin typeface="Times New Roman"/>
                <a:ea typeface="DejaVu Sans"/>
              </a:rPr>
              <a:t>b</a:t>
            </a:r>
            <a:r>
              <a:rPr b="0" lang="en-US" sz="1600" spc="-1" strike="noStrike">
                <a:solidFill>
                  <a:srgbClr val="ff0000"/>
                </a:solidFill>
                <a:latin typeface="Times New Roman"/>
                <a:ea typeface="DejaVu Sans"/>
              </a:rPr>
              <a:t>1</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2</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3</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4</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5</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6</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7</a:t>
            </a:r>
            <a:r>
              <a:rPr b="0" lang="en-US" sz="2400" spc="-1" strike="noStrike">
                <a:solidFill>
                  <a:srgbClr val="ff0000"/>
                </a:solidFill>
                <a:latin typeface="Times New Roman"/>
                <a:ea typeface="DejaVu Sans"/>
              </a:rPr>
              <a:t> b</a:t>
            </a:r>
            <a:r>
              <a:rPr b="0" lang="en-US" sz="1600" spc="-1" strike="noStrike">
                <a:solidFill>
                  <a:srgbClr val="ff0000"/>
                </a:solidFill>
                <a:latin typeface="Times New Roman"/>
                <a:ea typeface="DejaVu Sans"/>
              </a:rPr>
              <a:t>8</a:t>
            </a:r>
            <a:r>
              <a:rPr b="0" lang="en-US" sz="2400" spc="-1" strike="noStrike">
                <a:solidFill>
                  <a:srgbClr val="000000"/>
                </a:solidFill>
                <a:latin typeface="Times New Roman"/>
                <a:ea typeface="DejaVu Sans"/>
              </a:rPr>
              <a:t>,</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where b</a:t>
            </a:r>
            <a:r>
              <a:rPr b="0" lang="en-US" sz="1600" spc="-1" strike="noStrike">
                <a:solidFill>
                  <a:srgbClr val="000000"/>
                </a:solidFill>
                <a:latin typeface="Times New Roman"/>
                <a:ea typeface="DejaVu Sans"/>
              </a:rPr>
              <a:t>i </a:t>
            </a:r>
            <a:r>
              <a:rPr b="0" lang="en-US" sz="2400" spc="-1" strike="noStrike">
                <a:solidFill>
                  <a:srgbClr val="000000"/>
                </a:solidFill>
                <a:latin typeface="Times New Roman"/>
                <a:ea typeface="DejaVu Sans"/>
              </a:rPr>
              <a:t>= 0 if neighbor i has value less than or equal to p’s</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value and  1 otherwise.</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Represent the texture in the image (or a region) by the</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histogram of these numbers.</a:t>
            </a:r>
            <a:endParaRPr b="0" lang="en-US" sz="2400" spc="-1" strike="noStrike">
              <a:latin typeface="Arial"/>
            </a:endParaRPr>
          </a:p>
        </p:txBody>
      </p:sp>
      <p:sp>
        <p:nvSpPr>
          <p:cNvPr id="204" name="CustomShape 5"/>
          <p:cNvSpPr/>
          <p:nvPr/>
        </p:nvSpPr>
        <p:spPr>
          <a:xfrm>
            <a:off x="6026040" y="5424480"/>
            <a:ext cx="1933200" cy="4557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ff0000"/>
                </a:solidFill>
                <a:latin typeface="Times New Roman"/>
                <a:ea typeface="DejaVu Sans"/>
              </a:rPr>
              <a:t>1 1 1 1 1 1 0 0</a:t>
            </a:r>
            <a:endParaRPr b="0" lang="en-US" sz="2400" spc="-1" strike="noStrike">
              <a:latin typeface="Arial"/>
            </a:endParaRPr>
          </a:p>
        </p:txBody>
      </p:sp>
      <p:sp>
        <p:nvSpPr>
          <p:cNvPr id="205" name="Line 6"/>
          <p:cNvSpPr/>
          <p:nvPr/>
        </p:nvSpPr>
        <p:spPr>
          <a:xfrm>
            <a:off x="4800600" y="5653080"/>
            <a:ext cx="609480" cy="0"/>
          </a:xfrm>
          <a:prstGeom prst="line">
            <a:avLst/>
          </a:prstGeom>
          <a:ln w="9360">
            <a:solidFill>
              <a:schemeClr val="tx1"/>
            </a:solidFill>
            <a:round/>
            <a:tailEnd len="med" type="triangle" w="med"/>
          </a:ln>
        </p:spPr>
        <p:style>
          <a:lnRef idx="0"/>
          <a:fillRef idx="0"/>
          <a:effectRef idx="0"/>
          <a:fontRef idx="minor"/>
        </p:style>
      </p:sp>
      <p:sp>
        <p:nvSpPr>
          <p:cNvPr id="206" name="Line 7"/>
          <p:cNvSpPr/>
          <p:nvPr/>
        </p:nvSpPr>
        <p:spPr>
          <a:xfrm>
            <a:off x="2819160" y="5119560"/>
            <a:ext cx="0" cy="1219320"/>
          </a:xfrm>
          <a:prstGeom prst="line">
            <a:avLst/>
          </a:prstGeom>
          <a:ln w="9360">
            <a:solidFill>
              <a:schemeClr val="tx1"/>
            </a:solidFill>
            <a:round/>
          </a:ln>
        </p:spPr>
        <p:style>
          <a:lnRef idx="0"/>
          <a:fillRef idx="0"/>
          <a:effectRef idx="0"/>
          <a:fontRef idx="minor"/>
        </p:style>
      </p:sp>
      <p:sp>
        <p:nvSpPr>
          <p:cNvPr id="207" name="Line 8"/>
          <p:cNvSpPr/>
          <p:nvPr/>
        </p:nvSpPr>
        <p:spPr>
          <a:xfrm>
            <a:off x="3352680" y="5119560"/>
            <a:ext cx="0" cy="1219320"/>
          </a:xfrm>
          <a:prstGeom prst="line">
            <a:avLst/>
          </a:prstGeom>
          <a:ln w="9360">
            <a:solidFill>
              <a:schemeClr val="tx1"/>
            </a:solidFill>
            <a:round/>
          </a:ln>
        </p:spPr>
        <p:style>
          <a:lnRef idx="0"/>
          <a:fillRef idx="0"/>
          <a:effectRef idx="0"/>
          <a:fontRef idx="minor"/>
        </p:style>
      </p:sp>
      <p:sp>
        <p:nvSpPr>
          <p:cNvPr id="208" name="Line 9"/>
          <p:cNvSpPr/>
          <p:nvPr/>
        </p:nvSpPr>
        <p:spPr>
          <a:xfrm>
            <a:off x="2209680" y="5881680"/>
            <a:ext cx="1752480" cy="0"/>
          </a:xfrm>
          <a:prstGeom prst="line">
            <a:avLst/>
          </a:prstGeom>
          <a:ln w="9360">
            <a:solidFill>
              <a:schemeClr val="tx1"/>
            </a:solidFill>
            <a:round/>
          </a:ln>
        </p:spPr>
        <p:style>
          <a:lnRef idx="0"/>
          <a:fillRef idx="0"/>
          <a:effectRef idx="0"/>
          <a:fontRef idx="minor"/>
        </p:style>
      </p:sp>
      <p:sp>
        <p:nvSpPr>
          <p:cNvPr id="209" name="Line 10"/>
          <p:cNvSpPr/>
          <p:nvPr/>
        </p:nvSpPr>
        <p:spPr>
          <a:xfrm>
            <a:off x="2209680" y="5500440"/>
            <a:ext cx="1752480" cy="0"/>
          </a:xfrm>
          <a:prstGeom prst="line">
            <a:avLst/>
          </a:prstGeom>
          <a:ln w="9360">
            <a:solidFill>
              <a:schemeClr val="tx1"/>
            </a:solidFill>
            <a:round/>
          </a:ln>
        </p:spPr>
        <p:style>
          <a:lnRef idx="0"/>
          <a:fillRef idx="0"/>
          <a:effectRef idx="0"/>
          <a:fontRef idx="minor"/>
        </p:style>
      </p:sp>
      <p:sp>
        <p:nvSpPr>
          <p:cNvPr id="210" name="CustomShape 11"/>
          <p:cNvSpPr/>
          <p:nvPr/>
        </p:nvSpPr>
        <p:spPr>
          <a:xfrm>
            <a:off x="2265840" y="4753080"/>
            <a:ext cx="1519560" cy="3949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00000"/>
                </a:solidFill>
                <a:latin typeface="Times New Roman"/>
                <a:ea typeface="DejaVu Sans"/>
              </a:rPr>
              <a:t>  </a:t>
            </a:r>
            <a:r>
              <a:rPr b="0" lang="en-US" sz="1800" spc="-1" strike="noStrike">
                <a:solidFill>
                  <a:srgbClr val="000000"/>
                </a:solidFill>
                <a:latin typeface="Times New Roman"/>
                <a:ea typeface="DejaVu Sans"/>
              </a:rPr>
              <a:t>1       2        3</a:t>
            </a:r>
            <a:endParaRPr b="0" lang="en-US" sz="1800" spc="-1" strike="noStrike">
              <a:latin typeface="Arial"/>
            </a:endParaRPr>
          </a:p>
        </p:txBody>
      </p:sp>
      <p:sp>
        <p:nvSpPr>
          <p:cNvPr id="211" name="CustomShape 12"/>
          <p:cNvSpPr/>
          <p:nvPr/>
        </p:nvSpPr>
        <p:spPr>
          <a:xfrm>
            <a:off x="4115880" y="5119560"/>
            <a:ext cx="295200" cy="118764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endParaRPr b="0" lang="en-US" sz="1800" spc="-1" strike="noStrike">
              <a:latin typeface="Arial"/>
            </a:endParaRPr>
          </a:p>
          <a:p>
            <a:pPr>
              <a:lnSpc>
                <a:spcPct val="100000"/>
              </a:lnSpc>
            </a:pPr>
            <a:r>
              <a:rPr b="0" lang="en-US" sz="1800" spc="-1" strike="noStrike">
                <a:solidFill>
                  <a:srgbClr val="000000"/>
                </a:solidFill>
                <a:latin typeface="Times New Roman"/>
                <a:ea typeface="DejaVu Sans"/>
              </a:rPr>
              <a:t>4</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000000"/>
                </a:solidFill>
                <a:latin typeface="Times New Roman"/>
                <a:ea typeface="DejaVu Sans"/>
              </a:rPr>
              <a:t>5</a:t>
            </a:r>
            <a:endParaRPr b="0" lang="en-US" sz="1800" spc="-1" strike="noStrike">
              <a:latin typeface="Arial"/>
            </a:endParaRPr>
          </a:p>
        </p:txBody>
      </p:sp>
      <p:sp>
        <p:nvSpPr>
          <p:cNvPr id="212" name="CustomShape 13"/>
          <p:cNvSpPr/>
          <p:nvPr/>
        </p:nvSpPr>
        <p:spPr>
          <a:xfrm>
            <a:off x="2360880" y="6338880"/>
            <a:ext cx="929520" cy="3643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Times New Roman"/>
                <a:ea typeface="DejaVu Sans"/>
              </a:rPr>
              <a:t> </a:t>
            </a:r>
            <a:r>
              <a:rPr b="0" lang="en-US" sz="1800" spc="-1" strike="noStrike">
                <a:solidFill>
                  <a:srgbClr val="000000"/>
                </a:solidFill>
                <a:latin typeface="Times New Roman"/>
                <a:ea typeface="DejaVu Sans"/>
              </a:rPr>
              <a:t>7        6</a:t>
            </a:r>
            <a:endParaRPr b="0" lang="en-US" sz="1800" spc="-1" strike="noStrike">
              <a:latin typeface="Arial"/>
            </a:endParaRPr>
          </a:p>
        </p:txBody>
      </p:sp>
      <p:sp>
        <p:nvSpPr>
          <p:cNvPr id="213" name="CustomShape 14"/>
          <p:cNvSpPr/>
          <p:nvPr/>
        </p:nvSpPr>
        <p:spPr>
          <a:xfrm>
            <a:off x="1661760" y="5462640"/>
            <a:ext cx="295200" cy="3643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Times New Roman"/>
                <a:ea typeface="DejaVu Sans"/>
              </a:rPr>
              <a:t>8</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4" name="" descr=""/>
          <p:cNvPicPr/>
          <p:nvPr/>
        </p:nvPicPr>
        <p:blipFill>
          <a:blip r:embed="rId1"/>
          <a:stretch/>
        </p:blipFill>
        <p:spPr>
          <a:xfrm>
            <a:off x="274320" y="1188720"/>
            <a:ext cx="8594640" cy="5028480"/>
          </a:xfrm>
          <a:prstGeom prst="rect">
            <a:avLst/>
          </a:prstGeom>
          <a:ln>
            <a:noFill/>
          </a:ln>
        </p:spPr>
      </p:pic>
      <p:sp>
        <p:nvSpPr>
          <p:cNvPr id="215" name="CustomShape 1"/>
          <p:cNvSpPr/>
          <p:nvPr/>
        </p:nvSpPr>
        <p:spPr>
          <a:xfrm>
            <a:off x="457200" y="274680"/>
            <a:ext cx="8228160" cy="114156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ea typeface="DejaVu Sans"/>
              </a:rPr>
              <a:t>LBP Example</a:t>
            </a:r>
            <a:endParaRPr b="0" lang="en-US" sz="44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217"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GLCM (</a:t>
            </a:r>
            <a:r>
              <a:rPr b="1" i="1" lang="en-US" sz="2400" spc="-1" strike="noStrike">
                <a:solidFill>
                  <a:srgbClr val="ff0000"/>
                </a:solidFill>
                <a:latin typeface="Calibri"/>
              </a:rPr>
              <a:t>Gray Level Co-occurrence Matrix</a:t>
            </a:r>
            <a:r>
              <a:rPr b="1" lang="en-US" sz="3200" spc="-1" strike="noStrike">
                <a:solidFill>
                  <a:srgbClr val="ff0000"/>
                </a:solidFill>
                <a:latin typeface="Calibri"/>
              </a:rPr>
              <a:t>)Features</a:t>
            </a:r>
            <a:endParaRPr b="0" lang="en-US" sz="3200" spc="-1" strike="noStrike">
              <a:latin typeface="Arial"/>
            </a:endParaRPr>
          </a:p>
        </p:txBody>
      </p:sp>
      <p:sp>
        <p:nvSpPr>
          <p:cNvPr id="218" name="CustomShape 3"/>
          <p:cNvSpPr/>
          <p:nvPr/>
        </p:nvSpPr>
        <p:spPr>
          <a:xfrm>
            <a:off x="825120" y="2295360"/>
            <a:ext cx="6122880" cy="45576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A co-occurrence matrix is a 2D array C in which</a:t>
            </a:r>
            <a:endParaRPr b="0" lang="en-US" sz="2400" spc="-1" strike="noStrike">
              <a:latin typeface="Arial"/>
            </a:endParaRPr>
          </a:p>
        </p:txBody>
      </p:sp>
      <p:sp>
        <p:nvSpPr>
          <p:cNvPr id="219" name="CustomShape 4"/>
          <p:cNvSpPr/>
          <p:nvPr/>
        </p:nvSpPr>
        <p:spPr>
          <a:xfrm>
            <a:off x="996120" y="2981160"/>
            <a:ext cx="7673400" cy="265032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Both the rows and columns represent a set of possible</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image values.</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ff3300"/>
              </a:buClr>
              <a:buFont typeface="Symbol"/>
              <a:buChar char=""/>
            </a:pPr>
            <a:r>
              <a:rPr b="0" lang="en-US" sz="2400" spc="-1" strike="noStrike">
                <a:solidFill>
                  <a:srgbClr val="ff3300"/>
                </a:solidFill>
                <a:latin typeface="Times New Roman"/>
                <a:ea typeface="DejaVu Sans"/>
              </a:rPr>
              <a:t> </a:t>
            </a:r>
            <a:r>
              <a:rPr b="0" lang="en-US" sz="2400" spc="-1" strike="noStrike">
                <a:solidFill>
                  <a:srgbClr val="ff3300"/>
                </a:solidFill>
                <a:latin typeface="Times New Roman"/>
                <a:ea typeface="DejaVu Sans"/>
              </a:rPr>
              <a:t>C  (i,j)</a:t>
            </a:r>
            <a:r>
              <a:rPr b="0" lang="en-US" sz="2400" spc="-1" strike="noStrike">
                <a:solidFill>
                  <a:srgbClr val="0000ff"/>
                </a:solidFill>
                <a:latin typeface="Times New Roman"/>
                <a:ea typeface="DejaVu Sans"/>
              </a:rPr>
              <a:t> </a:t>
            </a:r>
            <a:r>
              <a:rPr b="0" lang="en-US" sz="2400" spc="-1" strike="noStrike">
                <a:solidFill>
                  <a:srgbClr val="000000"/>
                </a:solidFill>
                <a:latin typeface="Times New Roman"/>
                <a:ea typeface="DejaVu Sans"/>
              </a:rPr>
              <a:t>indicates how many times value</a:t>
            </a:r>
            <a:r>
              <a:rPr b="0" lang="en-US" sz="2400" spc="-1" strike="noStrike">
                <a:solidFill>
                  <a:srgbClr val="0000ff"/>
                </a:solidFill>
                <a:latin typeface="Times New Roman"/>
                <a:ea typeface="DejaVu Sans"/>
              </a:rPr>
              <a:t> </a:t>
            </a:r>
            <a:r>
              <a:rPr b="0" lang="en-US" sz="2400" spc="-1" strike="noStrike">
                <a:solidFill>
                  <a:srgbClr val="ff3300"/>
                </a:solidFill>
                <a:latin typeface="Times New Roman"/>
                <a:ea typeface="DejaVu Sans"/>
              </a:rPr>
              <a:t>i</a:t>
            </a:r>
            <a:r>
              <a:rPr b="0" lang="en-US" sz="2400" spc="-1" strike="noStrike">
                <a:solidFill>
                  <a:srgbClr val="0000ff"/>
                </a:solidFill>
                <a:latin typeface="Times New Roman"/>
                <a:ea typeface="DejaVu Sans"/>
              </a:rPr>
              <a:t> </a:t>
            </a:r>
            <a:r>
              <a:rPr b="0" lang="en-US" sz="2400" spc="-1" strike="noStrike">
                <a:solidFill>
                  <a:srgbClr val="000000"/>
                </a:solidFill>
                <a:latin typeface="Times New Roman"/>
                <a:ea typeface="DejaVu Sans"/>
              </a:rPr>
              <a:t>co-occurs with</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value</a:t>
            </a:r>
            <a:r>
              <a:rPr b="0" lang="en-US" sz="2400" spc="-1" strike="noStrike">
                <a:solidFill>
                  <a:srgbClr val="0000ff"/>
                </a:solidFill>
                <a:latin typeface="Times New Roman"/>
                <a:ea typeface="DejaVu Sans"/>
              </a:rPr>
              <a:t> </a:t>
            </a:r>
            <a:r>
              <a:rPr b="0" lang="en-US" sz="2400" spc="-1" strike="noStrike">
                <a:solidFill>
                  <a:srgbClr val="ff3300"/>
                </a:solidFill>
                <a:latin typeface="Times New Roman"/>
                <a:ea typeface="DejaVu Sans"/>
              </a:rPr>
              <a:t>j</a:t>
            </a:r>
            <a:r>
              <a:rPr b="0" lang="en-US" sz="2400" spc="-1" strike="noStrike">
                <a:solidFill>
                  <a:srgbClr val="0000ff"/>
                </a:solidFill>
                <a:latin typeface="Times New Roman"/>
                <a:ea typeface="DejaVu Sans"/>
              </a:rPr>
              <a:t> </a:t>
            </a:r>
            <a:r>
              <a:rPr b="0" lang="en-US" sz="2400" spc="-1" strike="noStrike">
                <a:solidFill>
                  <a:srgbClr val="000000"/>
                </a:solidFill>
                <a:latin typeface="Times New Roman"/>
                <a:ea typeface="DejaVu Sans"/>
              </a:rPr>
              <a:t>in a particular spatial relationship</a:t>
            </a:r>
            <a:r>
              <a:rPr b="0" lang="en-US" sz="2400" spc="-1" strike="noStrike">
                <a:solidFill>
                  <a:srgbClr val="0000ff"/>
                </a:solidFill>
                <a:latin typeface="Times New Roman"/>
                <a:ea typeface="DejaVu Sans"/>
              </a:rPr>
              <a:t> </a:t>
            </a:r>
            <a:r>
              <a:rPr b="0" lang="en-US" sz="2400" spc="-1" strike="noStrike">
                <a:solidFill>
                  <a:srgbClr val="ff3300"/>
                </a:solidFill>
                <a:latin typeface="Times New Roman"/>
                <a:ea typeface="DejaVu Sans"/>
              </a:rPr>
              <a:t>d</a:t>
            </a:r>
            <a:r>
              <a:rPr b="0" lang="en-US" sz="2400" spc="-1" strike="noStrike">
                <a:solidFill>
                  <a:srgbClr val="0000ff"/>
                </a:solidFill>
                <a:latin typeface="Times New Roman"/>
                <a:ea typeface="DejaVu Sans"/>
              </a:rPr>
              <a:t>.</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The spatial relationship is specified by a vector</a:t>
            </a:r>
            <a:r>
              <a:rPr b="0" lang="en-US" sz="2400" spc="-1" strike="noStrike">
                <a:solidFill>
                  <a:srgbClr val="0000ff"/>
                </a:solidFill>
                <a:latin typeface="Times New Roman"/>
                <a:ea typeface="DejaVu Sans"/>
              </a:rPr>
              <a:t> </a:t>
            </a:r>
            <a:r>
              <a:rPr b="0" lang="en-US" sz="2400" spc="-1" strike="noStrike">
                <a:solidFill>
                  <a:srgbClr val="ff0000"/>
                </a:solidFill>
                <a:latin typeface="Times New Roman"/>
                <a:ea typeface="DejaVu Sans"/>
              </a:rPr>
              <a:t>d = (dr,dc</a:t>
            </a:r>
            <a:r>
              <a:rPr b="0" lang="en-US" sz="2400" spc="-1" strike="noStrike">
                <a:solidFill>
                  <a:srgbClr val="ff3300"/>
                </a:solidFill>
                <a:latin typeface="Times New Roman"/>
                <a:ea typeface="DejaVu Sans"/>
              </a:rPr>
              <a:t>)</a:t>
            </a:r>
            <a:r>
              <a:rPr b="0" lang="en-US" sz="2400" spc="-1" strike="noStrike">
                <a:solidFill>
                  <a:srgbClr val="0000ff"/>
                </a:solidFill>
                <a:latin typeface="Times New Roman"/>
                <a:ea typeface="DejaVu Sans"/>
              </a:rPr>
              <a:t>.</a:t>
            </a:r>
            <a:endParaRPr b="0" lang="en-US" sz="2400" spc="-1" strike="noStrike">
              <a:latin typeface="Arial"/>
            </a:endParaRPr>
          </a:p>
        </p:txBody>
      </p:sp>
      <p:sp>
        <p:nvSpPr>
          <p:cNvPr id="220" name="CustomShape 5"/>
          <p:cNvSpPr/>
          <p:nvPr/>
        </p:nvSpPr>
        <p:spPr>
          <a:xfrm>
            <a:off x="1449000" y="4235400"/>
            <a:ext cx="295200" cy="3643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ff3300"/>
                </a:solidFill>
                <a:latin typeface="Times New Roman"/>
                <a:ea typeface="DejaVu Sans"/>
              </a:rPr>
              <a:t>d</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Co-occurrence Matrix Example</a:t>
            </a:r>
            <a:endParaRPr b="0" lang="en-US" sz="4400" spc="-1" strike="noStrike">
              <a:latin typeface="Arial"/>
            </a:endParaRPr>
          </a:p>
        </p:txBody>
      </p:sp>
      <p:sp>
        <p:nvSpPr>
          <p:cNvPr id="222" name="CustomShape 2"/>
          <p:cNvSpPr/>
          <p:nvPr/>
        </p:nvSpPr>
        <p:spPr>
          <a:xfrm>
            <a:off x="457200" y="1600200"/>
            <a:ext cx="8228880" cy="4525200"/>
          </a:xfrm>
          <a:prstGeom prst="rect">
            <a:avLst/>
          </a:prstGeom>
          <a:noFill/>
          <a:ln>
            <a:noFill/>
          </a:ln>
        </p:spPr>
        <p:style>
          <a:lnRef idx="0"/>
          <a:fillRef idx="0"/>
          <a:effectRef idx="0"/>
          <a:fontRef idx="minor"/>
        </p:style>
      </p:sp>
      <p:pic>
        <p:nvPicPr>
          <p:cNvPr id="223" name="Picture 2" descr=""/>
          <p:cNvPicPr/>
          <p:nvPr/>
        </p:nvPicPr>
        <p:blipFill>
          <a:blip r:embed="rId1"/>
          <a:stretch/>
        </p:blipFill>
        <p:spPr>
          <a:xfrm>
            <a:off x="341640" y="1600200"/>
            <a:ext cx="8573040" cy="4571280"/>
          </a:xfrm>
          <a:prstGeom prst="rect">
            <a:avLst/>
          </a:prstGeom>
          <a:ln w="936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Agenda</a:t>
            </a:r>
            <a:endParaRPr b="0" lang="en-US" sz="4400" spc="-1" strike="noStrike">
              <a:latin typeface="Arial"/>
            </a:endParaRPr>
          </a:p>
        </p:txBody>
      </p:sp>
      <p:sp>
        <p:nvSpPr>
          <p:cNvPr id="166"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561"/>
              </a:spcBef>
              <a:buClr>
                <a:srgbClr val="000000"/>
              </a:buClr>
              <a:buFont typeface="Arial"/>
              <a:buChar char="•"/>
            </a:pPr>
            <a:r>
              <a:rPr b="1" lang="en-US" sz="2800" spc="-1" strike="noStrike">
                <a:solidFill>
                  <a:srgbClr val="000000"/>
                </a:solidFill>
                <a:latin typeface="Calibri"/>
              </a:rPr>
              <a:t>What is Texture?</a:t>
            </a:r>
            <a:endParaRPr b="0" lang="en-US" sz="2800" spc="-1" strike="noStrike">
              <a:latin typeface="Arial"/>
            </a:endParaRPr>
          </a:p>
          <a:p>
            <a:pPr marL="343080" indent="-342360">
              <a:lnSpc>
                <a:spcPct val="100000"/>
              </a:lnSpc>
              <a:spcBef>
                <a:spcPts val="561"/>
              </a:spcBef>
              <a:buClr>
                <a:srgbClr val="000000"/>
              </a:buClr>
              <a:buFont typeface="Arial"/>
              <a:buChar char="•"/>
            </a:pPr>
            <a:r>
              <a:rPr b="1" lang="en-US" sz="2800" spc="-1" strike="noStrike">
                <a:solidFill>
                  <a:srgbClr val="000000"/>
                </a:solidFill>
                <a:latin typeface="Calibri"/>
              </a:rPr>
              <a:t>Uses for Texture Analysis</a:t>
            </a:r>
            <a:endParaRPr b="0" lang="en-US" sz="2800" spc="-1" strike="noStrike">
              <a:latin typeface="Arial"/>
            </a:endParaRPr>
          </a:p>
          <a:p>
            <a:pPr marL="343080" indent="-342360">
              <a:lnSpc>
                <a:spcPct val="100000"/>
              </a:lnSpc>
              <a:spcBef>
                <a:spcPts val="561"/>
              </a:spcBef>
              <a:buClr>
                <a:srgbClr val="000000"/>
              </a:buClr>
              <a:buFont typeface="Arial"/>
              <a:buChar char="•"/>
            </a:pPr>
            <a:r>
              <a:rPr b="1" lang="en-US" sz="2800" spc="-1" strike="noStrike">
                <a:solidFill>
                  <a:srgbClr val="000000"/>
                </a:solidFill>
                <a:latin typeface="Calibri"/>
              </a:rPr>
              <a:t>Texture Analysis Approaches</a:t>
            </a:r>
            <a:endParaRPr b="0" lang="en-US" sz="28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Structural Approach</a:t>
            </a:r>
            <a:endParaRPr b="0" lang="en-US" sz="24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Statistical Approach</a:t>
            </a:r>
            <a:endParaRPr b="0" lang="en-US" sz="2400" spc="-1" strike="noStrike">
              <a:latin typeface="Arial"/>
            </a:endParaRPr>
          </a:p>
          <a:p>
            <a:pPr marL="343080" indent="-342360">
              <a:lnSpc>
                <a:spcPct val="100000"/>
              </a:lnSpc>
              <a:spcBef>
                <a:spcPts val="561"/>
              </a:spcBef>
              <a:buClr>
                <a:srgbClr val="000000"/>
              </a:buClr>
              <a:buFont typeface="Arial"/>
              <a:buChar char="•"/>
            </a:pPr>
            <a:r>
              <a:rPr b="1" lang="en-US" sz="2800" spc="-1" strike="noStrike">
                <a:solidFill>
                  <a:srgbClr val="000000"/>
                </a:solidFill>
                <a:latin typeface="Calibri"/>
              </a:rPr>
              <a:t>Statistical Texture Measures</a:t>
            </a:r>
            <a:endParaRPr b="0" lang="en-US" sz="28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Edge Density and Directions</a:t>
            </a:r>
            <a:endParaRPr b="0" lang="en-US" sz="24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LBP Measure</a:t>
            </a:r>
            <a:endParaRPr b="0" lang="en-US" sz="24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GLCM</a:t>
            </a:r>
            <a:endParaRPr b="0" lang="en-US" sz="2400" spc="-1" strike="noStrike">
              <a:latin typeface="Arial"/>
            </a:endParaRPr>
          </a:p>
          <a:p>
            <a:pPr lvl="1" marL="743040" indent="-285120">
              <a:lnSpc>
                <a:spcPct val="100000"/>
              </a:lnSpc>
              <a:spcBef>
                <a:spcPts val="479"/>
              </a:spcBef>
              <a:buClr>
                <a:srgbClr val="000000"/>
              </a:buClr>
              <a:buFont typeface="Arial"/>
              <a:buChar char="–"/>
            </a:pPr>
            <a:r>
              <a:rPr b="1" lang="en-US" sz="2400" spc="-1" strike="noStrike">
                <a:solidFill>
                  <a:srgbClr val="000000"/>
                </a:solidFill>
                <a:latin typeface="Calibri"/>
              </a:rPr>
              <a:t>Laws’ Texture Energy Features</a:t>
            </a:r>
            <a:endParaRPr b="0" lang="en-US" sz="2400" spc="-1" strike="noStrike">
              <a:latin typeface="Arial"/>
            </a:endParaRPr>
          </a:p>
          <a:p>
            <a:pPr>
              <a:lnSpc>
                <a:spcPct val="100000"/>
              </a:lnSpc>
              <a:spcBef>
                <a:spcPts val="641"/>
              </a:spcBef>
            </a:pPr>
            <a:endParaRPr b="0" lang="en-US" sz="2400" spc="-1" strike="noStrike">
              <a:latin typeface="Arial"/>
            </a:endParaRPr>
          </a:p>
          <a:p>
            <a:pPr>
              <a:lnSpc>
                <a:spcPct val="100000"/>
              </a:lnSpc>
              <a:spcBef>
                <a:spcPts val="641"/>
              </a:spcBef>
            </a:pPr>
            <a:endParaRPr b="0" lang="en-US" sz="2400" spc="-1" strike="noStrike">
              <a:latin typeface="Arial"/>
            </a:endParaRPr>
          </a:p>
          <a:p>
            <a:pPr>
              <a:lnSpc>
                <a:spcPct val="100000"/>
              </a:lnSpc>
              <a:spcBef>
                <a:spcPts val="641"/>
              </a:spcBef>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691920" y="1752480"/>
            <a:ext cx="1247400" cy="22845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1  1  0  0</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1  1  0  0</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0  0  2  2</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0  0  2  2</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0  0  2  2</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0  0  2  2</a:t>
            </a:r>
            <a:endParaRPr b="0" lang="en-US" sz="2400" spc="-1" strike="noStrike">
              <a:latin typeface="Arial"/>
            </a:endParaRPr>
          </a:p>
        </p:txBody>
      </p:sp>
      <p:sp>
        <p:nvSpPr>
          <p:cNvPr id="225" name="CustomShape 2"/>
          <p:cNvSpPr/>
          <p:nvPr/>
        </p:nvSpPr>
        <p:spPr>
          <a:xfrm>
            <a:off x="3129480" y="1752480"/>
            <a:ext cx="266040" cy="155304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 </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0000"/>
                </a:solidFill>
                <a:latin typeface="Times New Roman"/>
                <a:ea typeface="DejaVu Sans"/>
              </a:rPr>
              <a:t>j</a:t>
            </a:r>
            <a:endParaRPr b="0" lang="en-US" sz="2400" spc="-1" strike="noStrike">
              <a:latin typeface="Arial"/>
            </a:endParaRPr>
          </a:p>
        </p:txBody>
      </p:sp>
      <p:sp>
        <p:nvSpPr>
          <p:cNvPr id="226" name="CustomShape 3"/>
          <p:cNvSpPr/>
          <p:nvPr/>
        </p:nvSpPr>
        <p:spPr>
          <a:xfrm>
            <a:off x="2819520" y="1752480"/>
            <a:ext cx="277200" cy="455760"/>
          </a:xfrm>
          <a:prstGeom prst="rect">
            <a:avLst/>
          </a:prstGeom>
          <a:noFill/>
          <a:ln w="9360">
            <a:solidFill>
              <a:schemeClr val="tx1"/>
            </a:solidFill>
            <a:miter/>
          </a:ln>
        </p:spPr>
        <p:style>
          <a:lnRef idx="0"/>
          <a:fillRef idx="0"/>
          <a:effectRef idx="0"/>
          <a:fontRef idx="minor"/>
        </p:style>
        <p:txBody>
          <a:bodyPr lIns="90000" rIns="90000" tIns="45000" bIns="45000">
            <a:spAutoFit/>
          </a:bodyPr>
          <a:p>
            <a:pPr>
              <a:lnSpc>
                <a:spcPct val="100000"/>
              </a:lnSpc>
            </a:pPr>
            <a:r>
              <a:rPr b="0" lang="en-US" sz="2400" spc="-1" strike="noStrike">
                <a:solidFill>
                  <a:srgbClr val="ff0000"/>
                </a:solidFill>
                <a:latin typeface="Times New Roman"/>
                <a:ea typeface="DejaVu Sans"/>
              </a:rPr>
              <a:t>i</a:t>
            </a:r>
            <a:endParaRPr b="0" lang="en-US" sz="2400" spc="-1" strike="noStrike">
              <a:latin typeface="Arial"/>
            </a:endParaRPr>
          </a:p>
        </p:txBody>
      </p:sp>
      <p:sp>
        <p:nvSpPr>
          <p:cNvPr id="227" name="Line 4"/>
          <p:cNvSpPr/>
          <p:nvPr/>
        </p:nvSpPr>
        <p:spPr>
          <a:xfrm>
            <a:off x="3047760" y="2209680"/>
            <a:ext cx="381240" cy="0"/>
          </a:xfrm>
          <a:prstGeom prst="line">
            <a:avLst/>
          </a:prstGeom>
          <a:ln w="9360">
            <a:solidFill>
              <a:schemeClr val="tx1"/>
            </a:solidFill>
            <a:round/>
          </a:ln>
        </p:spPr>
        <p:style>
          <a:lnRef idx="0"/>
          <a:fillRef idx="0"/>
          <a:effectRef idx="0"/>
          <a:fontRef idx="minor"/>
        </p:style>
      </p:sp>
      <p:sp>
        <p:nvSpPr>
          <p:cNvPr id="228" name="Line 5"/>
          <p:cNvSpPr/>
          <p:nvPr/>
        </p:nvSpPr>
        <p:spPr>
          <a:xfrm>
            <a:off x="3124080" y="2895480"/>
            <a:ext cx="304920" cy="0"/>
          </a:xfrm>
          <a:prstGeom prst="line">
            <a:avLst/>
          </a:prstGeom>
          <a:ln w="9360">
            <a:solidFill>
              <a:schemeClr val="tx1"/>
            </a:solidFill>
            <a:round/>
          </a:ln>
        </p:spPr>
        <p:style>
          <a:lnRef idx="0"/>
          <a:fillRef idx="0"/>
          <a:effectRef idx="0"/>
          <a:fontRef idx="minor"/>
        </p:style>
      </p:sp>
      <p:sp>
        <p:nvSpPr>
          <p:cNvPr id="229" name="Line 6"/>
          <p:cNvSpPr/>
          <p:nvPr/>
        </p:nvSpPr>
        <p:spPr>
          <a:xfrm>
            <a:off x="3124080" y="2590560"/>
            <a:ext cx="304920" cy="0"/>
          </a:xfrm>
          <a:prstGeom prst="line">
            <a:avLst/>
          </a:prstGeom>
          <a:ln w="9360">
            <a:solidFill>
              <a:schemeClr val="tx1"/>
            </a:solidFill>
            <a:round/>
          </a:ln>
        </p:spPr>
        <p:style>
          <a:lnRef idx="0"/>
          <a:fillRef idx="0"/>
          <a:effectRef idx="0"/>
          <a:fontRef idx="minor"/>
        </p:style>
      </p:sp>
      <p:sp>
        <p:nvSpPr>
          <p:cNvPr id="230" name="Line 7"/>
          <p:cNvSpPr/>
          <p:nvPr/>
        </p:nvSpPr>
        <p:spPr>
          <a:xfrm>
            <a:off x="2895480" y="1600200"/>
            <a:ext cx="380880" cy="0"/>
          </a:xfrm>
          <a:prstGeom prst="line">
            <a:avLst/>
          </a:prstGeom>
          <a:ln w="9360">
            <a:solidFill>
              <a:schemeClr val="tx1"/>
            </a:solidFill>
            <a:round/>
            <a:tailEnd len="med" type="triangle" w="med"/>
          </a:ln>
        </p:spPr>
        <p:style>
          <a:lnRef idx="0"/>
          <a:fillRef idx="0"/>
          <a:effectRef idx="0"/>
          <a:fontRef idx="minor"/>
        </p:style>
      </p:sp>
      <p:sp>
        <p:nvSpPr>
          <p:cNvPr id="231" name="Line 8"/>
          <p:cNvSpPr/>
          <p:nvPr/>
        </p:nvSpPr>
        <p:spPr>
          <a:xfrm>
            <a:off x="3581280" y="1904760"/>
            <a:ext cx="0" cy="1295640"/>
          </a:xfrm>
          <a:prstGeom prst="line">
            <a:avLst/>
          </a:prstGeom>
          <a:ln w="9360">
            <a:solidFill>
              <a:schemeClr val="tx1"/>
            </a:solidFill>
            <a:round/>
            <a:tailEnd len="med" type="triangle" w="med"/>
          </a:ln>
        </p:spPr>
        <p:style>
          <a:lnRef idx="0"/>
          <a:fillRef idx="0"/>
          <a:effectRef idx="0"/>
          <a:fontRef idx="minor"/>
        </p:style>
      </p:sp>
      <p:sp>
        <p:nvSpPr>
          <p:cNvPr id="232" name="CustomShape 9"/>
          <p:cNvSpPr/>
          <p:nvPr/>
        </p:nvSpPr>
        <p:spPr>
          <a:xfrm>
            <a:off x="2972880" y="1143000"/>
            <a:ext cx="295200" cy="3643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Times New Roman"/>
                <a:ea typeface="DejaVu Sans"/>
              </a:rPr>
              <a:t>1</a:t>
            </a:r>
            <a:endParaRPr b="0" lang="en-US" sz="1800" spc="-1" strike="noStrike">
              <a:latin typeface="Arial"/>
            </a:endParaRPr>
          </a:p>
        </p:txBody>
      </p:sp>
      <p:sp>
        <p:nvSpPr>
          <p:cNvPr id="233" name="CustomShape 10"/>
          <p:cNvSpPr/>
          <p:nvPr/>
        </p:nvSpPr>
        <p:spPr>
          <a:xfrm>
            <a:off x="3642840" y="2324160"/>
            <a:ext cx="295200" cy="3643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Times New Roman"/>
                <a:ea typeface="DejaVu Sans"/>
              </a:rPr>
              <a:t>3</a:t>
            </a:r>
            <a:endParaRPr b="0" lang="en-US" sz="1800" spc="-1" strike="noStrike">
              <a:latin typeface="Arial"/>
            </a:endParaRPr>
          </a:p>
        </p:txBody>
      </p:sp>
      <p:sp>
        <p:nvSpPr>
          <p:cNvPr id="234" name="CustomShape 11"/>
          <p:cNvSpPr/>
          <p:nvPr/>
        </p:nvSpPr>
        <p:spPr>
          <a:xfrm>
            <a:off x="2656080" y="3699000"/>
            <a:ext cx="1243080" cy="455760"/>
          </a:xfrm>
          <a:prstGeom prst="rect">
            <a:avLst/>
          </a:prstGeom>
          <a:noFill/>
          <a:ln w="9360">
            <a:solidFill>
              <a:srgbClr val="ff0000"/>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ff0000"/>
                </a:solidFill>
                <a:latin typeface="Times New Roman"/>
                <a:ea typeface="DejaVu Sans"/>
              </a:rPr>
              <a:t>d = (3,1)</a:t>
            </a:r>
            <a:endParaRPr b="0" lang="en-US" sz="2400" spc="-1" strike="noStrike">
              <a:latin typeface="Arial"/>
            </a:endParaRPr>
          </a:p>
        </p:txBody>
      </p:sp>
      <p:sp>
        <p:nvSpPr>
          <p:cNvPr id="235" name="CustomShape 12"/>
          <p:cNvSpPr/>
          <p:nvPr/>
        </p:nvSpPr>
        <p:spPr>
          <a:xfrm>
            <a:off x="5486400" y="1828800"/>
            <a:ext cx="183600" cy="456480"/>
          </a:xfrm>
          <a:prstGeom prst="rect">
            <a:avLst/>
          </a:prstGeom>
          <a:noFill/>
          <a:ln w="9360">
            <a:noFill/>
          </a:ln>
        </p:spPr>
        <p:style>
          <a:lnRef idx="0"/>
          <a:fillRef idx="0"/>
          <a:effectRef idx="0"/>
          <a:fontRef idx="minor"/>
        </p:style>
      </p:sp>
      <p:sp>
        <p:nvSpPr>
          <p:cNvPr id="236" name="CustomShape 13"/>
          <p:cNvSpPr/>
          <p:nvPr/>
        </p:nvSpPr>
        <p:spPr>
          <a:xfrm>
            <a:off x="4802040" y="1600200"/>
            <a:ext cx="790200" cy="45576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0 1 2</a:t>
            </a:r>
            <a:endParaRPr b="0" lang="en-US" sz="2400" spc="-1" strike="noStrike">
              <a:latin typeface="Arial"/>
            </a:endParaRPr>
          </a:p>
        </p:txBody>
      </p:sp>
      <p:sp>
        <p:nvSpPr>
          <p:cNvPr id="237" name="CustomShape 14"/>
          <p:cNvSpPr/>
          <p:nvPr/>
        </p:nvSpPr>
        <p:spPr>
          <a:xfrm>
            <a:off x="4421160" y="2133720"/>
            <a:ext cx="333000" cy="11869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0</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1</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2</a:t>
            </a:r>
            <a:endParaRPr b="0" lang="en-US" sz="2400" spc="-1" strike="noStrike">
              <a:latin typeface="Arial"/>
            </a:endParaRPr>
          </a:p>
        </p:txBody>
      </p:sp>
      <p:sp>
        <p:nvSpPr>
          <p:cNvPr id="238" name="CustomShape 15"/>
          <p:cNvSpPr/>
          <p:nvPr/>
        </p:nvSpPr>
        <p:spPr>
          <a:xfrm>
            <a:off x="4883040" y="2133720"/>
            <a:ext cx="790200" cy="118728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1 0 3</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2 0 2</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0 0 1</a:t>
            </a:r>
            <a:endParaRPr b="0" lang="en-US" sz="2400" spc="-1" strike="noStrike">
              <a:latin typeface="Arial"/>
            </a:endParaRPr>
          </a:p>
        </p:txBody>
      </p:sp>
      <p:sp>
        <p:nvSpPr>
          <p:cNvPr id="239" name="CustomShape 16"/>
          <p:cNvSpPr/>
          <p:nvPr/>
        </p:nvSpPr>
        <p:spPr>
          <a:xfrm>
            <a:off x="5935680" y="2403360"/>
            <a:ext cx="471960" cy="50580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ff0000"/>
                </a:solidFill>
                <a:latin typeface="Times New Roman"/>
                <a:ea typeface="DejaVu Sans"/>
              </a:rPr>
              <a:t>C</a:t>
            </a:r>
            <a:r>
              <a:rPr b="0" lang="en-US" sz="2400" spc="-1" strike="noStrike" baseline="-25000">
                <a:solidFill>
                  <a:srgbClr val="ff0000"/>
                </a:solidFill>
                <a:latin typeface="Times New Roman"/>
                <a:ea typeface="DejaVu Sans"/>
              </a:rPr>
              <a:t>d</a:t>
            </a:r>
            <a:endParaRPr b="0" lang="en-US" sz="2400" spc="-1" strike="noStrike">
              <a:latin typeface="Arial"/>
            </a:endParaRPr>
          </a:p>
        </p:txBody>
      </p:sp>
      <p:sp>
        <p:nvSpPr>
          <p:cNvPr id="240" name="CustomShape 17"/>
          <p:cNvSpPr/>
          <p:nvPr/>
        </p:nvSpPr>
        <p:spPr>
          <a:xfrm>
            <a:off x="588960" y="3948480"/>
            <a:ext cx="1351080" cy="8215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ff3300"/>
                </a:solidFill>
                <a:latin typeface="Times New Roman"/>
                <a:ea typeface="DejaVu Sans"/>
              </a:rPr>
              <a:t>gray-tone</a:t>
            </a:r>
            <a:endParaRPr b="0" lang="en-US" sz="2400" spc="-1" strike="noStrike">
              <a:latin typeface="Arial"/>
            </a:endParaRPr>
          </a:p>
          <a:p>
            <a:pPr>
              <a:lnSpc>
                <a:spcPct val="100000"/>
              </a:lnSpc>
            </a:pPr>
            <a:r>
              <a:rPr b="0" lang="en-US" sz="2400" spc="-1" strike="noStrike">
                <a:solidFill>
                  <a:srgbClr val="ff3300"/>
                </a:solidFill>
                <a:latin typeface="Times New Roman"/>
                <a:ea typeface="DejaVu Sans"/>
              </a:rPr>
              <a:t>  </a:t>
            </a:r>
            <a:r>
              <a:rPr b="0" lang="en-US" sz="2400" spc="-1" strike="noStrike">
                <a:solidFill>
                  <a:srgbClr val="ff3300"/>
                </a:solidFill>
                <a:latin typeface="Times New Roman"/>
                <a:ea typeface="DejaVu Sans"/>
              </a:rPr>
              <a:t>image</a:t>
            </a:r>
            <a:endParaRPr b="0" lang="en-US" sz="2400" spc="-1" strike="noStrike">
              <a:latin typeface="Arial"/>
            </a:endParaRPr>
          </a:p>
        </p:txBody>
      </p:sp>
      <p:sp>
        <p:nvSpPr>
          <p:cNvPr id="241" name="CustomShape 18"/>
          <p:cNvSpPr/>
          <p:nvPr/>
        </p:nvSpPr>
        <p:spPr>
          <a:xfrm>
            <a:off x="4494960" y="3581280"/>
            <a:ext cx="1909440" cy="82152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ff3300"/>
                </a:solidFill>
                <a:latin typeface="Times New Roman"/>
                <a:ea typeface="DejaVu Sans"/>
              </a:rPr>
              <a:t>co-occurrence</a:t>
            </a:r>
            <a:endParaRPr b="0" lang="en-US" sz="2400" spc="-1" strike="noStrike">
              <a:latin typeface="Arial"/>
            </a:endParaRPr>
          </a:p>
          <a:p>
            <a:pPr>
              <a:lnSpc>
                <a:spcPct val="100000"/>
              </a:lnSpc>
            </a:pPr>
            <a:r>
              <a:rPr b="0" lang="en-US" sz="2400" spc="-1" strike="noStrike">
                <a:solidFill>
                  <a:srgbClr val="ff3300"/>
                </a:solidFill>
                <a:latin typeface="Times New Roman"/>
                <a:ea typeface="DejaVu Sans"/>
              </a:rPr>
              <a:t>      </a:t>
            </a:r>
            <a:r>
              <a:rPr b="0" lang="en-US" sz="2400" spc="-1" strike="noStrike">
                <a:solidFill>
                  <a:srgbClr val="ff3300"/>
                </a:solidFill>
                <a:latin typeface="Times New Roman"/>
                <a:ea typeface="DejaVu Sans"/>
              </a:rPr>
              <a:t>matrix</a:t>
            </a:r>
            <a:endParaRPr b="0" lang="en-US" sz="2400" spc="-1" strike="noStrike">
              <a:latin typeface="Arial"/>
            </a:endParaRPr>
          </a:p>
        </p:txBody>
      </p:sp>
      <p:sp>
        <p:nvSpPr>
          <p:cNvPr id="242" name="CustomShape 19"/>
          <p:cNvSpPr/>
          <p:nvPr/>
        </p:nvSpPr>
        <p:spPr>
          <a:xfrm>
            <a:off x="541080" y="4745520"/>
            <a:ext cx="8462880" cy="871560"/>
          </a:xfrm>
          <a:prstGeom prst="rect">
            <a:avLst/>
          </a:prstGeom>
          <a:noFill/>
          <a:ln w="9360">
            <a:solidFill>
              <a:schemeClr val="tx1"/>
            </a:solidFill>
            <a:miter/>
          </a:ln>
        </p:spPr>
        <p:style>
          <a:lnRef idx="0"/>
          <a:fillRef idx="0"/>
          <a:effectRef idx="0"/>
          <a:fontRef idx="minor"/>
        </p:style>
        <p:txBody>
          <a:bodyPr wrap="none" lIns="90000" rIns="90000" tIns="45000" bIns="45000">
            <a:spAutoFit/>
          </a:bodyPr>
          <a:p>
            <a:pPr>
              <a:lnSpc>
                <a:spcPct val="100000"/>
              </a:lnSpc>
            </a:pPr>
            <a:r>
              <a:rPr b="0" lang="en-US" sz="2400" spc="-1" strike="noStrike">
                <a:solidFill>
                  <a:srgbClr val="000000"/>
                </a:solidFill>
                <a:latin typeface="Times New Roman"/>
                <a:ea typeface="DejaVu Sans"/>
              </a:rPr>
              <a:t>From C</a:t>
            </a:r>
            <a:r>
              <a:rPr b="0" lang="en-US" sz="2400" spc="-1" strike="noStrike" baseline="-25000">
                <a:solidFill>
                  <a:srgbClr val="000000"/>
                </a:solidFill>
                <a:latin typeface="Times New Roman"/>
                <a:ea typeface="DejaVu Sans"/>
              </a:rPr>
              <a:t>d</a:t>
            </a:r>
            <a:r>
              <a:rPr b="0" lang="en-US" sz="2400" spc="-1" strike="noStrike">
                <a:solidFill>
                  <a:srgbClr val="000000"/>
                </a:solidFill>
                <a:latin typeface="Times New Roman"/>
                <a:ea typeface="DejaVu Sans"/>
              </a:rPr>
              <a:t>  we can compute </a:t>
            </a:r>
            <a:r>
              <a:rPr b="0" lang="en-US" sz="2400" spc="-1" strike="noStrike">
                <a:solidFill>
                  <a:srgbClr val="ff0000"/>
                </a:solidFill>
                <a:latin typeface="Times New Roman"/>
                <a:ea typeface="DejaVu Sans"/>
              </a:rPr>
              <a:t>N</a:t>
            </a:r>
            <a:r>
              <a:rPr b="0" lang="en-US" sz="2400" spc="-1" strike="noStrike" baseline="-25000">
                <a:solidFill>
                  <a:srgbClr val="ff0000"/>
                </a:solidFill>
                <a:latin typeface="Times New Roman"/>
                <a:ea typeface="DejaVu Sans"/>
              </a:rPr>
              <a:t>d</a:t>
            </a:r>
            <a:r>
              <a:rPr b="0" lang="en-US" sz="2400" spc="-1" strike="noStrike">
                <a:solidFill>
                  <a:srgbClr val="ff0000"/>
                </a:solidFill>
                <a:latin typeface="Times New Roman"/>
                <a:ea typeface="DejaVu Sans"/>
              </a:rPr>
              <a:t>, the normalized co-occurrence matrix</a:t>
            </a:r>
            <a:r>
              <a:rPr b="0" lang="en-US" sz="2400" spc="-1" strike="noStrike">
                <a:solidFill>
                  <a:srgbClr val="000000"/>
                </a:solidFill>
                <a:latin typeface="Times New Roman"/>
                <a:ea typeface="DejaVu Sans"/>
              </a:rPr>
              <a:t>,</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where each value is divided by the sum of all the values.</a:t>
            </a:r>
            <a:endParaRPr b="0" lang="en-US" sz="2400" spc="-1" strike="noStrike">
              <a:latin typeface="Arial"/>
            </a:endParaRPr>
          </a:p>
        </p:txBody>
      </p:sp>
      <p:sp>
        <p:nvSpPr>
          <p:cNvPr id="243" name="CustomShape 20"/>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en-US" sz="4400" spc="-1" strike="noStrike">
                <a:solidFill>
                  <a:srgbClr val="000000"/>
                </a:solidFill>
                <a:latin typeface="Calibri"/>
                <a:ea typeface="DejaVu Sans"/>
              </a:rPr>
              <a:t>Co-occurrence Matrix Example</a:t>
            </a:r>
            <a:endParaRPr b="0" lang="en-US" sz="4400" spc="-1" strike="noStrike">
              <a:latin typeface="Arial"/>
            </a:endParaRPr>
          </a:p>
        </p:txBody>
      </p:sp>
      <p:pic>
        <p:nvPicPr>
          <p:cNvPr id="244" name="Picture 2" descr=""/>
          <p:cNvPicPr/>
          <p:nvPr/>
        </p:nvPicPr>
        <p:blipFill>
          <a:blip r:embed="rId1"/>
          <a:stretch/>
        </p:blipFill>
        <p:spPr>
          <a:xfrm>
            <a:off x="3018600" y="5659920"/>
            <a:ext cx="2771640" cy="837360"/>
          </a:xfrm>
          <a:prstGeom prst="rect">
            <a:avLst/>
          </a:prstGeom>
          <a:ln w="9360">
            <a:noFill/>
          </a:ln>
        </p:spPr>
      </p:pic>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499"/>
                                          </p:stCondLst>
                                        </p:cTn>
                                        <p:tgtEl>
                                          <p:spTgt spid="23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246"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GLCM Features</a:t>
            </a:r>
            <a:endParaRPr b="0" lang="en-US" sz="3200" spc="-1" strike="noStrike">
              <a:latin typeface="Arial"/>
            </a:endParaRPr>
          </a:p>
          <a:p>
            <a:pPr lvl="1" marL="743040" indent="-285120">
              <a:lnSpc>
                <a:spcPct val="100000"/>
              </a:lnSpc>
              <a:spcBef>
                <a:spcPts val="561"/>
              </a:spcBef>
              <a:buClr>
                <a:srgbClr val="000000"/>
              </a:buClr>
              <a:buFont typeface="Arial"/>
              <a:buChar char="–"/>
            </a:pPr>
            <a:r>
              <a:rPr b="0" lang="en-US" sz="2800" spc="-1" strike="noStrike">
                <a:solidFill>
                  <a:srgbClr val="000000"/>
                </a:solidFill>
                <a:latin typeface="Calibri"/>
              </a:rPr>
              <a:t>Co-occurrence matrices capture properties of a texture, but </a:t>
            </a:r>
            <a:r>
              <a:rPr b="1" lang="en-US" sz="2800" spc="-1" strike="noStrike">
                <a:solidFill>
                  <a:srgbClr val="000000"/>
                </a:solidFill>
                <a:latin typeface="Calibri"/>
              </a:rPr>
              <a:t>they are not directly useful </a:t>
            </a:r>
            <a:r>
              <a:rPr b="0" lang="en-US" sz="2800" spc="-1" strike="noStrike">
                <a:solidFill>
                  <a:srgbClr val="000000"/>
                </a:solidFill>
                <a:latin typeface="Calibri"/>
              </a:rPr>
              <a:t>for further analysis, such as comparing two textures</a:t>
            </a:r>
            <a:endParaRPr b="0" lang="en-US" sz="2800" spc="-1" strike="noStrike">
              <a:latin typeface="Arial"/>
            </a:endParaRPr>
          </a:p>
          <a:p>
            <a:pPr lvl="1" marL="743040" indent="-285120">
              <a:lnSpc>
                <a:spcPct val="100000"/>
              </a:lnSpc>
              <a:spcBef>
                <a:spcPts val="561"/>
              </a:spcBef>
              <a:buClr>
                <a:srgbClr val="000000"/>
              </a:buClr>
              <a:buFont typeface="Arial"/>
              <a:buChar char="–"/>
            </a:pPr>
            <a:r>
              <a:rPr b="0" lang="en-US" sz="2800" spc="-1" strike="noStrike">
                <a:solidFill>
                  <a:srgbClr val="000000"/>
                </a:solidFill>
                <a:latin typeface="Calibri"/>
              </a:rPr>
              <a:t>numeric features are computed from the co-occurrence matrix that can be used to represent the texture more compactly.</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Statistical Texture Measures</a:t>
            </a:r>
            <a:endParaRPr b="0" lang="en-US" sz="4400" spc="-1" strike="noStrike">
              <a:latin typeface="Arial"/>
            </a:endParaRPr>
          </a:p>
        </p:txBody>
      </p:sp>
      <p:sp>
        <p:nvSpPr>
          <p:cNvPr id="248"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GLCM Features</a:t>
            </a:r>
            <a:endParaRPr b="0" lang="en-US" sz="3200" spc="-1" strike="noStrike">
              <a:latin typeface="Arial"/>
            </a:endParaRPr>
          </a:p>
        </p:txBody>
      </p:sp>
      <p:pic>
        <p:nvPicPr>
          <p:cNvPr id="249" name="Picture 3" descr=""/>
          <p:cNvPicPr/>
          <p:nvPr/>
        </p:nvPicPr>
        <p:blipFill>
          <a:blip r:embed="rId1"/>
          <a:srcRect l="25001" t="45314" r="23126" b="24999"/>
          <a:stretch/>
        </p:blipFill>
        <p:spPr>
          <a:xfrm>
            <a:off x="533520" y="2205000"/>
            <a:ext cx="8000280" cy="3661560"/>
          </a:xfrm>
          <a:prstGeom prst="rect">
            <a:avLst/>
          </a:prstGeom>
          <a:ln w="936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250" name="Table 1"/>
          <p:cNvGraphicFramePr/>
          <p:nvPr/>
        </p:nvGraphicFramePr>
        <p:xfrm>
          <a:off x="626400" y="1268280"/>
          <a:ext cx="7619400" cy="5225400"/>
        </p:xfrm>
        <a:graphic>
          <a:graphicData uri="http://schemas.openxmlformats.org/drawingml/2006/table">
            <a:tbl>
              <a:tblPr/>
              <a:tblGrid>
                <a:gridCol w="2539800"/>
                <a:gridCol w="2539800"/>
                <a:gridCol w="2540160"/>
              </a:tblGrid>
              <a:tr h="447120">
                <a:tc>
                  <a:txBody>
                    <a:bodyPr>
                      <a:noAutofit/>
                    </a:bodyPr>
                    <a:p>
                      <a:pPr algn="ctr">
                        <a:lnSpc>
                          <a:spcPct val="100000"/>
                        </a:lnSpc>
                      </a:pPr>
                      <a:r>
                        <a:rPr b="1" lang="en-US" sz="2800" spc="-1" strike="noStrike">
                          <a:solidFill>
                            <a:srgbClr val="ffffff"/>
                          </a:solidFill>
                          <a:latin typeface="Calibri"/>
                        </a:rPr>
                        <a:t>0</a:t>
                      </a:r>
                      <a:endParaRPr b="0" lang="en-US" sz="2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gn="ctr">
                        <a:lnSpc>
                          <a:spcPct val="100000"/>
                        </a:lnSpc>
                      </a:pPr>
                      <a:r>
                        <a:rPr b="1" lang="en-US" sz="2800" spc="-1" strike="noStrike">
                          <a:solidFill>
                            <a:srgbClr val="ffffff"/>
                          </a:solidFill>
                          <a:latin typeface="Calibri"/>
                        </a:rPr>
                        <a:t>&lt;- Measure -&gt; </a:t>
                      </a:r>
                      <a:endParaRPr b="0" lang="en-US" sz="2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noAutofit/>
                    </a:bodyPr>
                    <a:p>
                      <a:pPr algn="ctr">
                        <a:lnSpc>
                          <a:spcPct val="100000"/>
                        </a:lnSpc>
                      </a:pPr>
                      <a:r>
                        <a:rPr b="1" lang="en-US" sz="2800" spc="-1" strike="noStrike">
                          <a:solidFill>
                            <a:srgbClr val="ffffff"/>
                          </a:solidFill>
                          <a:latin typeface="Calibri"/>
                        </a:rPr>
                        <a:t>1</a:t>
                      </a:r>
                      <a:endParaRPr b="0" lang="en-US" sz="28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1257840">
                <a:tc>
                  <a:txBody>
                    <a:bodyPr>
                      <a:noAutofit/>
                    </a:bodyPr>
                    <a:p>
                      <a:pPr algn="ctr">
                        <a:lnSpc>
                          <a:spcPct val="100000"/>
                        </a:lnSpc>
                      </a:pPr>
                      <a:r>
                        <a:rPr b="1" lang="en-US" sz="2000" spc="-1" strike="noStrike">
                          <a:solidFill>
                            <a:srgbClr val="000000"/>
                          </a:solidFill>
                          <a:latin typeface="Calibri"/>
                        </a:rPr>
                        <a:t>Constant Image</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1" lang="en-US" sz="2800" spc="-1" strike="noStrike">
                          <a:solidFill>
                            <a:srgbClr val="000000"/>
                          </a:solidFill>
                          <a:latin typeface="Calibri"/>
                        </a:rPr>
                        <a:t>Contrast</a:t>
                      </a:r>
                      <a:endParaRPr b="0" lang="en-US" sz="2800" spc="-1" strike="noStrike">
                        <a:latin typeface="Arial"/>
                      </a:endParaRPr>
                    </a:p>
                    <a:p>
                      <a:pPr algn="ctr">
                        <a:lnSpc>
                          <a:spcPct val="100000"/>
                        </a:lnSpc>
                      </a:pPr>
                      <a:r>
                        <a:rPr b="0" lang="en-US" sz="1600" spc="-1" strike="noStrike">
                          <a:solidFill>
                            <a:srgbClr val="ff0000"/>
                          </a:solidFill>
                          <a:latin typeface="Calibri"/>
                        </a:rPr>
                        <a:t>measure of intensity contrast between a pixel and its neighbor over the entire image</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1" lang="en-US" sz="2000" spc="-1" strike="noStrike">
                          <a:solidFill>
                            <a:srgbClr val="000000"/>
                          </a:solidFill>
                          <a:latin typeface="Calibri"/>
                        </a:rPr>
                        <a:t>Random intensity image </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1055160">
                <a:tc>
                  <a:txBody>
                    <a:bodyPr>
                      <a:noAutofit/>
                    </a:bodyPr>
                    <a:p>
                      <a:pPr algn="ctr">
                        <a:lnSpc>
                          <a:spcPct val="100000"/>
                        </a:lnSpc>
                      </a:pPr>
                      <a:r>
                        <a:rPr b="1" lang="en-US" sz="2000" spc="-1" strike="noStrike">
                          <a:solidFill>
                            <a:srgbClr val="000000"/>
                          </a:solidFill>
                          <a:latin typeface="Calibri"/>
                        </a:rPr>
                        <a:t>Random Image</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1" lang="en-US" sz="2800" spc="-1" strike="noStrike">
                          <a:solidFill>
                            <a:srgbClr val="000000"/>
                          </a:solidFill>
                          <a:latin typeface="Calibri"/>
                        </a:rPr>
                        <a:t>Energy</a:t>
                      </a:r>
                      <a:endParaRPr b="0" lang="en-US" sz="2800" spc="-1" strike="noStrike">
                        <a:latin typeface="Arial"/>
                      </a:endParaRPr>
                    </a:p>
                    <a:p>
                      <a:pPr algn="ctr">
                        <a:lnSpc>
                          <a:spcPct val="100000"/>
                        </a:lnSpc>
                      </a:pPr>
                      <a:r>
                        <a:rPr b="0" lang="en-US" sz="1600" spc="-1" strike="noStrike">
                          <a:solidFill>
                            <a:srgbClr val="ff0000"/>
                          </a:solidFill>
                          <a:latin typeface="Calibri"/>
                        </a:rPr>
                        <a:t>measures the textural uniformity , detects disorders in textures</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1" lang="en-US" sz="2000" spc="-1" strike="noStrike">
                          <a:solidFill>
                            <a:srgbClr val="000000"/>
                          </a:solidFill>
                          <a:latin typeface="Calibri"/>
                        </a:rPr>
                        <a:t>Constant Image</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1055160">
                <a:tc>
                  <a:txBody>
                    <a:bodyPr>
                      <a:noAutofit/>
                    </a:bodyPr>
                    <a:p>
                      <a:pPr algn="ctr">
                        <a:lnSpc>
                          <a:spcPct val="100000"/>
                        </a:lnSpc>
                      </a:pPr>
                      <a:r>
                        <a:rPr b="1" lang="en-US" sz="2000" spc="-1" strike="noStrike">
                          <a:solidFill>
                            <a:srgbClr val="000000"/>
                          </a:solidFill>
                          <a:latin typeface="Calibri"/>
                        </a:rPr>
                        <a:t>All</a:t>
                      </a:r>
                      <a:r>
                        <a:rPr b="0" lang="en-US" sz="2000" spc="-1" strike="noStrike">
                          <a:solidFill>
                            <a:srgbClr val="000000"/>
                          </a:solidFill>
                          <a:latin typeface="Calibri"/>
                        </a:rPr>
                        <a:t> </a:t>
                      </a:r>
                      <a:r>
                        <a:rPr b="1" lang="en-US" sz="2000" spc="-1" strike="noStrike">
                          <a:solidFill>
                            <a:srgbClr val="000000"/>
                          </a:solidFill>
                          <a:latin typeface="Calibri"/>
                        </a:rPr>
                        <a:t>elements in the matrix are different.</a:t>
                      </a:r>
                      <a:endParaRPr b="0" lang="en-US" sz="2000" spc="-1" strike="noStrike">
                        <a:latin typeface="Arial"/>
                      </a:endParaRPr>
                    </a:p>
                    <a:p>
                      <a:pPr algn="ctr">
                        <a:lnSpc>
                          <a:spcPct val="100000"/>
                        </a:lnSpc>
                      </a:pP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1" lang="en-US" sz="2800" spc="-1" strike="noStrike">
                          <a:solidFill>
                            <a:srgbClr val="000000"/>
                          </a:solidFill>
                          <a:latin typeface="Calibri"/>
                        </a:rPr>
                        <a:t>Entropy</a:t>
                      </a:r>
                      <a:endParaRPr b="0" lang="en-US" sz="2800" spc="-1" strike="noStrike">
                        <a:latin typeface="Arial"/>
                      </a:endParaRPr>
                    </a:p>
                    <a:p>
                      <a:pPr algn="ctr">
                        <a:lnSpc>
                          <a:spcPct val="100000"/>
                        </a:lnSpc>
                      </a:pPr>
                      <a:r>
                        <a:rPr b="0" lang="en-US" sz="1600" spc="-1" strike="noStrike">
                          <a:solidFill>
                            <a:srgbClr val="ff0000"/>
                          </a:solidFill>
                          <a:latin typeface="Calibri"/>
                        </a:rPr>
                        <a:t>measures the randomness of the elements of the co-occurrence matrix</a:t>
                      </a: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noAutofit/>
                    </a:bodyPr>
                    <a:p>
                      <a:pPr algn="ctr">
                        <a:lnSpc>
                          <a:spcPct val="100000"/>
                        </a:lnSpc>
                      </a:pPr>
                      <a:r>
                        <a:rPr b="1" lang="en-US" sz="2000" spc="-1" strike="noStrike">
                          <a:solidFill>
                            <a:srgbClr val="000000"/>
                          </a:solidFill>
                          <a:latin typeface="Calibri"/>
                        </a:rPr>
                        <a:t>Elements in the matrix are equal</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1410480">
                <a:tc>
                  <a:txBody>
                    <a:bodyPr>
                      <a:noAutofit/>
                    </a:bodyPr>
                    <a:p>
                      <a:pPr algn="ctr">
                        <a:lnSpc>
                          <a:spcPct val="100000"/>
                        </a:lnSpc>
                      </a:pPr>
                      <a:r>
                        <a:rPr b="1" lang="en-US" sz="2000" spc="-1" strike="noStrike">
                          <a:solidFill>
                            <a:srgbClr val="000000"/>
                          </a:solidFill>
                          <a:latin typeface="Calibri"/>
                        </a:rPr>
                        <a:t>Distribution of the co-occurrence matrix is uniform </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1" lang="en-US" sz="2800" spc="-1" strike="noStrike">
                          <a:solidFill>
                            <a:srgbClr val="000000"/>
                          </a:solidFill>
                          <a:latin typeface="Calibri"/>
                        </a:rPr>
                        <a:t>Homogeneity </a:t>
                      </a:r>
                      <a:endParaRPr b="0" lang="en-US" sz="2800" spc="-1" strike="noStrike">
                        <a:latin typeface="Arial"/>
                      </a:endParaRPr>
                    </a:p>
                    <a:p>
                      <a:pPr algn="ctr">
                        <a:lnSpc>
                          <a:spcPct val="100000"/>
                        </a:lnSpc>
                      </a:pPr>
                      <a:r>
                        <a:rPr b="0" lang="en-US" sz="1600" spc="-1" strike="noStrike">
                          <a:solidFill>
                            <a:srgbClr val="ff0000"/>
                          </a:solidFill>
                          <a:latin typeface="Calibri"/>
                        </a:rPr>
                        <a:t>measures the spatial closeness of the distribution of the co-occurrence matrix</a:t>
                      </a:r>
                      <a:endParaRPr b="0" lang="en-US" sz="1600" spc="-1" strike="noStrike">
                        <a:latin typeface="Arial"/>
                      </a:endParaRPr>
                    </a:p>
                    <a:p>
                      <a:pPr algn="ctr">
                        <a:lnSpc>
                          <a:spcPct val="100000"/>
                        </a:lnSpc>
                      </a:pPr>
                      <a:endParaRPr b="0" lang="en-US" sz="16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noAutofit/>
                    </a:bodyPr>
                    <a:p>
                      <a:pPr algn="ctr">
                        <a:lnSpc>
                          <a:spcPct val="100000"/>
                        </a:lnSpc>
                      </a:pPr>
                      <a:r>
                        <a:rPr b="1" lang="en-US" sz="2000" spc="-1" strike="noStrike">
                          <a:solidFill>
                            <a:srgbClr val="000000"/>
                          </a:solidFill>
                          <a:latin typeface="Calibri"/>
                        </a:rPr>
                        <a:t>The distribution is only on the diagonal of the matrix</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bl>
          </a:graphicData>
        </a:graphic>
      </p:graphicFrame>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1752480" y="380880"/>
            <a:ext cx="6095160" cy="761400"/>
          </a:xfrm>
          <a:prstGeom prst="rect">
            <a:avLst/>
          </a:prstGeom>
          <a:noFill/>
          <a:ln>
            <a:noFill/>
          </a:ln>
        </p:spPr>
        <p:style>
          <a:lnRef idx="0"/>
          <a:fillRef idx="0"/>
          <a:effectRef idx="0"/>
          <a:fontRef idx="minor"/>
        </p:style>
        <p:txBody>
          <a:bodyPr lIns="90000" rIns="90000" tIns="45000" bIns="45000" anchor="ctr">
            <a:normAutofit/>
          </a:bodyPr>
          <a:p>
            <a:pPr algn="ctr">
              <a:lnSpc>
                <a:spcPct val="100000"/>
              </a:lnSpc>
            </a:pPr>
            <a:r>
              <a:rPr b="1" lang="en-US" sz="4400" spc="-1" strike="noStrike">
                <a:solidFill>
                  <a:srgbClr val="000000"/>
                </a:solidFill>
                <a:latin typeface="Calibri"/>
              </a:rPr>
              <a:t>Windowing</a:t>
            </a:r>
            <a:endParaRPr b="0" lang="en-US" sz="4400" spc="-1" strike="noStrike">
              <a:latin typeface="Arial"/>
            </a:endParaRPr>
          </a:p>
        </p:txBody>
      </p:sp>
      <p:sp>
        <p:nvSpPr>
          <p:cNvPr id="252" name="CustomShape 2"/>
          <p:cNvSpPr/>
          <p:nvPr/>
        </p:nvSpPr>
        <p:spPr>
          <a:xfrm>
            <a:off x="213480" y="1475280"/>
            <a:ext cx="8305200" cy="4799880"/>
          </a:xfrm>
          <a:prstGeom prst="rect">
            <a:avLst/>
          </a:prstGeom>
          <a:noFill/>
          <a:ln>
            <a:noFill/>
          </a:ln>
        </p:spPr>
        <p:style>
          <a:lnRef idx="0"/>
          <a:fillRef idx="0"/>
          <a:effectRef idx="0"/>
          <a:fontRef idx="minor"/>
        </p:style>
        <p:txBody>
          <a:bodyPr lIns="90000" rIns="90000" tIns="45000" bIns="45000">
            <a:normAutofit/>
          </a:bodyPr>
          <a:p>
            <a:pPr marL="343080" indent="-342360" algn="just">
              <a:lnSpc>
                <a:spcPct val="100000"/>
              </a:lnSpc>
              <a:spcBef>
                <a:spcPts val="561"/>
              </a:spcBef>
            </a:pPr>
            <a:r>
              <a:rPr b="0" lang="en-US" sz="2800" spc="-1" strike="noStrike">
                <a:solidFill>
                  <a:srgbClr val="000000"/>
                </a:solidFill>
                <a:latin typeface="Calibri"/>
              </a:rPr>
              <a:t>	</a:t>
            </a:r>
            <a:r>
              <a:rPr b="0" lang="en-US" sz="2800" spc="-1" strike="noStrike">
                <a:solidFill>
                  <a:srgbClr val="000000"/>
                </a:solidFill>
                <a:latin typeface="Calibri"/>
              </a:rPr>
              <a:t>• </a:t>
            </a:r>
            <a:r>
              <a:rPr b="0" lang="en-US" sz="2800" spc="-1" strike="noStrike">
                <a:solidFill>
                  <a:srgbClr val="000000"/>
                </a:solidFill>
                <a:latin typeface="Calibri"/>
              </a:rPr>
              <a:t>Algorithms for texture analysis are applied to an image in a series of windows of size w, each centered on a pixel (i,j).</a:t>
            </a:r>
            <a:endParaRPr b="0" lang="en-US" sz="2800" spc="-1" strike="noStrike">
              <a:latin typeface="Arial"/>
            </a:endParaRPr>
          </a:p>
          <a:p>
            <a:pPr marL="343080" indent="-342360" algn="just">
              <a:lnSpc>
                <a:spcPct val="100000"/>
              </a:lnSpc>
              <a:spcBef>
                <a:spcPts val="561"/>
              </a:spcBef>
            </a:pPr>
            <a:r>
              <a:rPr b="0" lang="en-US" sz="2800" spc="-1" strike="noStrike">
                <a:solidFill>
                  <a:srgbClr val="000000"/>
                </a:solidFill>
                <a:latin typeface="Calibri"/>
              </a:rPr>
              <a:t>	</a:t>
            </a:r>
            <a:r>
              <a:rPr b="0" lang="en-US" sz="2800" spc="-1" strike="noStrike">
                <a:solidFill>
                  <a:srgbClr val="000000"/>
                </a:solidFill>
                <a:latin typeface="Calibri"/>
              </a:rPr>
              <a:t>• </a:t>
            </a:r>
            <a:r>
              <a:rPr b="0" lang="en-US" sz="2800" spc="-1" strike="noStrike">
                <a:solidFill>
                  <a:srgbClr val="000000"/>
                </a:solidFill>
                <a:latin typeface="Calibri"/>
              </a:rPr>
              <a:t>The value of the resulting statistical measure are assigned to the position (i,j) in the new pixel.</a:t>
            </a: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Laws’ Texture Energy Features</a:t>
            </a:r>
            <a:endParaRPr b="0" lang="en-US" sz="4400" spc="-1" strike="noStrike">
              <a:latin typeface="Arial"/>
            </a:endParaRPr>
          </a:p>
        </p:txBody>
      </p:sp>
      <p:sp>
        <p:nvSpPr>
          <p:cNvPr id="254" name="CustomShape 2"/>
          <p:cNvSpPr/>
          <p:nvPr/>
        </p:nvSpPr>
        <p:spPr>
          <a:xfrm>
            <a:off x="962640" y="1857240"/>
            <a:ext cx="7408080" cy="1918440"/>
          </a:xfrm>
          <a:prstGeom prst="rect">
            <a:avLst/>
          </a:prstGeom>
          <a:noFill/>
          <a:ln w="9360">
            <a:noFill/>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Signal-processing-based algorithms use texture filters</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applied to the image to create filtered images from which</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texture features are computed.</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The Laws Algorithm</a:t>
            </a:r>
            <a:endParaRPr b="0" lang="en-US" sz="2400" spc="-1" strike="noStrike">
              <a:latin typeface="Arial"/>
            </a:endParaRPr>
          </a:p>
        </p:txBody>
      </p:sp>
      <p:sp>
        <p:nvSpPr>
          <p:cNvPr id="255" name="CustomShape 3"/>
          <p:cNvSpPr/>
          <p:nvPr/>
        </p:nvSpPr>
        <p:spPr>
          <a:xfrm>
            <a:off x="1306800" y="3797280"/>
            <a:ext cx="6630480" cy="1918440"/>
          </a:xfrm>
          <a:prstGeom prst="rect">
            <a:avLst/>
          </a:prstGeom>
          <a:noFill/>
          <a:ln w="9360">
            <a:noFill/>
          </a:ln>
        </p:spPr>
        <p:style>
          <a:lnRef idx="0"/>
          <a:fillRef idx="0"/>
          <a:effectRef idx="0"/>
          <a:fontRef idx="minor"/>
        </p:style>
        <p:txBody>
          <a:bodyPr wrap="none" lIns="90000" rIns="90000" tIns="45000" bIns="45000">
            <a:spAutoFit/>
          </a:bodyPr>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ff0000"/>
                </a:solidFill>
                <a:latin typeface="Times New Roman"/>
                <a:ea typeface="DejaVu Sans"/>
              </a:rPr>
              <a:t>Filter</a:t>
            </a:r>
            <a:r>
              <a:rPr b="0" lang="en-US" sz="2400" spc="-1" strike="noStrike">
                <a:solidFill>
                  <a:srgbClr val="000000"/>
                </a:solidFill>
                <a:latin typeface="Times New Roman"/>
                <a:ea typeface="DejaVu Sans"/>
              </a:rPr>
              <a:t> the input image using texture filters.</a:t>
            </a: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ff0000"/>
                </a:solidFill>
                <a:latin typeface="Times New Roman"/>
                <a:ea typeface="DejaVu Sans"/>
              </a:rPr>
              <a:t>Compute texture energy</a:t>
            </a:r>
            <a:r>
              <a:rPr b="0" lang="en-US" sz="2400" spc="-1" strike="noStrike">
                <a:solidFill>
                  <a:srgbClr val="000000"/>
                </a:solidFill>
                <a:latin typeface="Times New Roman"/>
                <a:ea typeface="DejaVu Sans"/>
              </a:rPr>
              <a:t> by summing the absolute</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value of filtering results in local neighborhoods </a:t>
            </a:r>
            <a:endParaRPr b="0" lang="en-US" sz="2400" spc="-1" strike="noStrike">
              <a:latin typeface="Arial"/>
            </a:endParaRPr>
          </a:p>
          <a:p>
            <a:pPr>
              <a:lnSpc>
                <a:spcPct val="100000"/>
              </a:lnSpc>
            </a:pPr>
            <a:r>
              <a:rPr b="0" lang="en-US" sz="2400" spc="-1" strike="noStrike">
                <a:solidFill>
                  <a:srgbClr val="000000"/>
                </a:solidFill>
                <a:latin typeface="Times New Roman"/>
                <a:ea typeface="DejaVu Sans"/>
              </a:rPr>
              <a:t>    </a:t>
            </a:r>
            <a:r>
              <a:rPr b="0" lang="en-US" sz="2400" spc="-1" strike="noStrike">
                <a:solidFill>
                  <a:srgbClr val="000000"/>
                </a:solidFill>
                <a:latin typeface="Times New Roman"/>
                <a:ea typeface="DejaVu Sans"/>
              </a:rPr>
              <a:t>around each pixel.</a:t>
            </a:r>
            <a:endParaRPr b="0" lang="en-US" sz="2400" spc="-1" strike="noStrike">
              <a:latin typeface="Arial"/>
            </a:endParaRPr>
          </a:p>
          <a:p>
            <a:pPr marL="216000" indent="-215640">
              <a:lnSpc>
                <a:spcPct val="100000"/>
              </a:lnSpc>
              <a:buClr>
                <a:srgbClr val="000000"/>
              </a:buClr>
              <a:buFont typeface="Symbol"/>
              <a:buChar char=""/>
            </a:pPr>
            <a:r>
              <a:rPr b="0" lang="en-US" sz="2400" spc="-1" strike="noStrike">
                <a:solidFill>
                  <a:srgbClr val="000000"/>
                </a:solidFill>
                <a:latin typeface="Times New Roman"/>
                <a:ea typeface="DejaVu Sans"/>
              </a:rPr>
              <a:t> </a:t>
            </a:r>
            <a:r>
              <a:rPr b="0" lang="en-US" sz="2400" spc="-1" strike="noStrike">
                <a:solidFill>
                  <a:srgbClr val="ff0000"/>
                </a:solidFill>
                <a:latin typeface="Times New Roman"/>
                <a:ea typeface="DejaVu Sans"/>
              </a:rPr>
              <a:t>Combine features</a:t>
            </a:r>
            <a:r>
              <a:rPr b="0" lang="en-US" sz="2400" spc="-1" strike="noStrike">
                <a:solidFill>
                  <a:srgbClr val="000000"/>
                </a:solidFill>
                <a:latin typeface="Times New Roman"/>
                <a:ea typeface="DejaVu Sans"/>
              </a:rPr>
              <a:t> to achieve rotational invariance.</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Law’s texture masks (1)</a:t>
            </a:r>
            <a:endParaRPr b="0" lang="en-US" sz="4400" spc="-1" strike="noStrike">
              <a:latin typeface="Arial"/>
            </a:endParaRPr>
          </a:p>
        </p:txBody>
      </p:sp>
      <p:sp>
        <p:nvSpPr>
          <p:cNvPr id="257"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479"/>
              </a:spcBef>
            </a:pPr>
            <a:endParaRPr b="0" lang="en-US" sz="1800" spc="-1" strike="noStrike">
              <a:latin typeface="Arial"/>
            </a:endParaRPr>
          </a:p>
          <a:p>
            <a:pPr marL="343080" indent="-342360">
              <a:lnSpc>
                <a:spcPct val="100000"/>
              </a:lnSpc>
              <a:spcBef>
                <a:spcPts val="479"/>
              </a:spcBef>
            </a:pPr>
            <a:endParaRPr b="0" lang="en-US" sz="1800" spc="-1" strike="noStrike">
              <a:latin typeface="Arial"/>
            </a:endParaRPr>
          </a:p>
        </p:txBody>
      </p:sp>
      <p:pic>
        <p:nvPicPr>
          <p:cNvPr id="258" name="Picture 4" descr="lawsRows"/>
          <p:cNvPicPr/>
          <p:nvPr/>
        </p:nvPicPr>
        <p:blipFill>
          <a:blip r:embed="rId1"/>
          <a:stretch/>
        </p:blipFill>
        <p:spPr>
          <a:xfrm>
            <a:off x="706680" y="1701720"/>
            <a:ext cx="7543080" cy="4190400"/>
          </a:xfrm>
          <a:prstGeom prst="rect">
            <a:avLst/>
          </a:prstGeom>
          <a:ln w="936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Law’s texture masks (2)</a:t>
            </a:r>
            <a:endParaRPr b="0" lang="en-US" sz="4400" spc="-1" strike="noStrike">
              <a:latin typeface="Arial"/>
            </a:endParaRPr>
          </a:p>
        </p:txBody>
      </p:sp>
      <p:sp>
        <p:nvSpPr>
          <p:cNvPr id="260"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479"/>
              </a:spcBef>
            </a:pPr>
            <a:r>
              <a:rPr b="0" lang="en-US" sz="2400" spc="-1" strike="noStrike">
                <a:solidFill>
                  <a:srgbClr val="000000"/>
                </a:solidFill>
                <a:latin typeface="Calibri"/>
              </a:rPr>
              <a:t>Creation of 2D Masks</a:t>
            </a:r>
            <a:endParaRPr b="0" lang="en-US" sz="2400" spc="-1" strike="noStrike">
              <a:latin typeface="Arial"/>
            </a:endParaRPr>
          </a:p>
        </p:txBody>
      </p:sp>
      <p:pic>
        <p:nvPicPr>
          <p:cNvPr id="261" name="Picture 4" descr="lawsMultiply"/>
          <p:cNvPicPr/>
          <p:nvPr/>
        </p:nvPicPr>
        <p:blipFill>
          <a:blip r:embed="rId1"/>
          <a:stretch/>
        </p:blipFill>
        <p:spPr>
          <a:xfrm>
            <a:off x="533520" y="2743200"/>
            <a:ext cx="8168400" cy="3707640"/>
          </a:xfrm>
          <a:prstGeom prst="rect">
            <a:avLst/>
          </a:prstGeom>
          <a:ln w="9360">
            <a:noFill/>
          </a:ln>
        </p:spPr>
      </p:pic>
      <p:sp>
        <p:nvSpPr>
          <p:cNvPr id="262" name="CustomShape 3"/>
          <p:cNvSpPr/>
          <p:nvPr/>
        </p:nvSpPr>
        <p:spPr>
          <a:xfrm>
            <a:off x="746640" y="4667400"/>
            <a:ext cx="633240" cy="57744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3200" spc="-1" strike="noStrike">
                <a:solidFill>
                  <a:srgbClr val="ff0000"/>
                </a:solidFill>
                <a:latin typeface="Times New Roman"/>
                <a:ea typeface="DejaVu Sans"/>
              </a:rPr>
              <a:t>E5</a:t>
            </a:r>
            <a:endParaRPr b="0" lang="en-US" sz="3200" spc="-1" strike="noStrike">
              <a:latin typeface="Arial"/>
            </a:endParaRPr>
          </a:p>
        </p:txBody>
      </p:sp>
      <p:sp>
        <p:nvSpPr>
          <p:cNvPr id="263" name="CustomShape 4"/>
          <p:cNvSpPr/>
          <p:nvPr/>
        </p:nvSpPr>
        <p:spPr>
          <a:xfrm>
            <a:off x="3413520" y="5276880"/>
            <a:ext cx="633240" cy="57744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3200" spc="-1" strike="noStrike">
                <a:solidFill>
                  <a:srgbClr val="ff0000"/>
                </a:solidFill>
                <a:latin typeface="Times New Roman"/>
                <a:ea typeface="DejaVu Sans"/>
              </a:rPr>
              <a:t>L5</a:t>
            </a:r>
            <a:endParaRPr b="0" lang="en-US" sz="3200" spc="-1" strike="noStrike">
              <a:latin typeface="Arial"/>
            </a:endParaRPr>
          </a:p>
        </p:txBody>
      </p:sp>
      <p:sp>
        <p:nvSpPr>
          <p:cNvPr id="264" name="CustomShape 5"/>
          <p:cNvSpPr/>
          <p:nvPr/>
        </p:nvSpPr>
        <p:spPr>
          <a:xfrm>
            <a:off x="6324480" y="5867280"/>
            <a:ext cx="1085040" cy="577440"/>
          </a:xfrm>
          <a:prstGeom prst="rect">
            <a:avLst/>
          </a:prstGeom>
          <a:noFill/>
          <a:ln w="9360">
            <a:noFill/>
          </a:ln>
        </p:spPr>
        <p:style>
          <a:lnRef idx="0"/>
          <a:fillRef idx="0"/>
          <a:effectRef idx="0"/>
          <a:fontRef idx="minor"/>
        </p:style>
        <p:txBody>
          <a:bodyPr wrap="none" lIns="90000" rIns="90000" tIns="45000" bIns="45000">
            <a:spAutoFit/>
          </a:bodyPr>
          <a:p>
            <a:pPr>
              <a:lnSpc>
                <a:spcPct val="100000"/>
              </a:lnSpc>
            </a:pPr>
            <a:r>
              <a:rPr b="0" lang="en-US" sz="3200" spc="-1" strike="noStrike">
                <a:solidFill>
                  <a:srgbClr val="ff0000"/>
                </a:solidFill>
                <a:latin typeface="Times New Roman"/>
                <a:ea typeface="DejaVu Sans"/>
              </a:rPr>
              <a:t>E5L5</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Laws Filters</a:t>
            </a:r>
            <a:endParaRPr b="0" lang="en-US" sz="4400" spc="-1" strike="noStrike">
              <a:latin typeface="Arial"/>
            </a:endParaRPr>
          </a:p>
        </p:txBody>
      </p:sp>
      <p:pic>
        <p:nvPicPr>
          <p:cNvPr id="266" name="Picture 3" descr="laws_filters"/>
          <p:cNvPicPr/>
          <p:nvPr/>
        </p:nvPicPr>
        <p:blipFill>
          <a:blip r:embed="rId1"/>
          <a:stretch/>
        </p:blipFill>
        <p:spPr>
          <a:xfrm>
            <a:off x="290880" y="1380240"/>
            <a:ext cx="8487000" cy="5111640"/>
          </a:xfrm>
          <a:prstGeom prst="rect">
            <a:avLst/>
          </a:prstGeom>
          <a:ln>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9D feature vector for pixel </a:t>
            </a:r>
            <a:endParaRPr b="0" lang="en-US" sz="4400" spc="-1" strike="noStrike">
              <a:latin typeface="Arial"/>
            </a:endParaRPr>
          </a:p>
        </p:txBody>
      </p:sp>
      <p:sp>
        <p:nvSpPr>
          <p:cNvPr id="268" name="CustomShape 2"/>
          <p:cNvSpPr/>
          <p:nvPr/>
        </p:nvSpPr>
        <p:spPr>
          <a:xfrm>
            <a:off x="457200" y="1600200"/>
            <a:ext cx="8228880" cy="479988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Subtract mean neighborhood intensity from (center) pixel to remove effects of illumination</a:t>
            </a:r>
            <a:endParaRPr b="0" lang="en-US" sz="24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Apply 16  5x5 masks to get 16 filtered images F</a:t>
            </a:r>
            <a:r>
              <a:rPr b="0" lang="en-US" sz="2400" spc="-1" strike="noStrike" baseline="-25000">
                <a:solidFill>
                  <a:srgbClr val="000000"/>
                </a:solidFill>
                <a:latin typeface="Calibri"/>
              </a:rPr>
              <a:t>k</a:t>
            </a:r>
            <a:r>
              <a:rPr b="0" lang="en-US" sz="2400" spc="-1" strike="noStrike">
                <a:solidFill>
                  <a:srgbClr val="000000"/>
                </a:solidFill>
                <a:latin typeface="Calibri"/>
              </a:rPr>
              <a:t> , </a:t>
            </a:r>
            <a:r>
              <a:rPr b="0" lang="en-US" sz="1600" spc="-1" strike="noStrike">
                <a:solidFill>
                  <a:srgbClr val="000000"/>
                </a:solidFill>
                <a:latin typeface="Calibri"/>
              </a:rPr>
              <a:t>k=1 to 16</a:t>
            </a:r>
            <a:endParaRPr b="0" lang="en-US" sz="16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Produce 16 texture energy maps using 15x15 windows</a:t>
            </a:r>
            <a:endParaRPr b="0" lang="en-US" sz="2400" spc="-1" strike="noStrike">
              <a:latin typeface="Arial"/>
            </a:endParaRPr>
          </a:p>
          <a:p>
            <a:pPr marL="343080" indent="-342360">
              <a:lnSpc>
                <a:spcPct val="100000"/>
              </a:lnSpc>
              <a:spcBef>
                <a:spcPts val="479"/>
              </a:spcBef>
            </a:pPr>
            <a:r>
              <a:rPr b="0" lang="en-US" sz="2400" spc="-1" strike="noStrike">
                <a:solidFill>
                  <a:srgbClr val="000000"/>
                </a:solidFill>
                <a:latin typeface="Calibri"/>
              </a:rPr>
              <a:t>          </a:t>
            </a:r>
            <a:r>
              <a:rPr b="0" lang="en-US" sz="2400" spc="-1" strike="noStrike">
                <a:solidFill>
                  <a:srgbClr val="000000"/>
                </a:solidFill>
                <a:latin typeface="Calibri"/>
              </a:rPr>
              <a:t>E</a:t>
            </a:r>
            <a:r>
              <a:rPr b="0" lang="en-US" sz="2400" spc="-1" strike="noStrike" baseline="-25000">
                <a:solidFill>
                  <a:srgbClr val="000000"/>
                </a:solidFill>
                <a:latin typeface="Calibri"/>
              </a:rPr>
              <a:t>k</a:t>
            </a:r>
            <a:r>
              <a:rPr b="0" lang="en-US" sz="2400" spc="-1" strike="noStrike">
                <a:solidFill>
                  <a:srgbClr val="000000"/>
                </a:solidFill>
                <a:latin typeface="Calibri"/>
              </a:rPr>
              <a:t>[r,c] = ∑ |F</a:t>
            </a:r>
            <a:r>
              <a:rPr b="0" lang="en-US" sz="2400" spc="-1" strike="noStrike" baseline="-25000">
                <a:solidFill>
                  <a:srgbClr val="000000"/>
                </a:solidFill>
                <a:latin typeface="Calibri"/>
              </a:rPr>
              <a:t>k</a:t>
            </a:r>
            <a:r>
              <a:rPr b="0" lang="en-US" sz="2400" spc="-1" strike="noStrike">
                <a:solidFill>
                  <a:srgbClr val="000000"/>
                </a:solidFill>
                <a:latin typeface="Calibri"/>
              </a:rPr>
              <a:t>[i,j]|</a:t>
            </a:r>
            <a:endParaRPr b="0" lang="en-US" sz="24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Replace each distinct pair with its average map</a:t>
            </a:r>
            <a:endParaRPr b="0" lang="en-US" sz="2400" spc="-1" strike="noStrike">
              <a:latin typeface="Arial"/>
            </a:endParaRPr>
          </a:p>
          <a:p>
            <a:pPr lvl="1" marL="743040" indent="-285120">
              <a:lnSpc>
                <a:spcPct val="100000"/>
              </a:lnSpc>
              <a:spcBef>
                <a:spcPts val="479"/>
              </a:spcBef>
              <a:buClr>
                <a:srgbClr val="000000"/>
              </a:buClr>
              <a:buFont typeface="Arial"/>
              <a:buChar char="–"/>
            </a:pPr>
            <a:r>
              <a:rPr b="0" lang="en-US" sz="2400" spc="-1" strike="noStrike">
                <a:solidFill>
                  <a:srgbClr val="000000"/>
                </a:solidFill>
                <a:latin typeface="Calibri"/>
              </a:rPr>
              <a:t>9 features (9 filtered images) defined as follows:</a:t>
            </a:r>
            <a:endParaRPr b="0" lang="en-US" sz="2400" spc="-1" strike="noStrike">
              <a:latin typeface="Arial"/>
            </a:endParaRPr>
          </a:p>
        </p:txBody>
      </p:sp>
      <p:pic>
        <p:nvPicPr>
          <p:cNvPr id="269" name="Picture 4" descr="nineFromSixteen"/>
          <p:cNvPicPr/>
          <p:nvPr/>
        </p:nvPicPr>
        <p:blipFill>
          <a:blip r:embed="rId1"/>
          <a:srcRect l="0" t="5383" r="0" b="16392"/>
          <a:stretch/>
        </p:blipFill>
        <p:spPr>
          <a:xfrm>
            <a:off x="4297680" y="4764600"/>
            <a:ext cx="4236120" cy="1780200"/>
          </a:xfrm>
          <a:prstGeom prst="rect">
            <a:avLst/>
          </a:prstGeom>
          <a:ln w="936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What is Texture?</a:t>
            </a:r>
            <a:endParaRPr b="0" lang="en-US" sz="4400" spc="-1" strike="noStrike">
              <a:latin typeface="Arial"/>
            </a:endParaRPr>
          </a:p>
        </p:txBody>
      </p:sp>
      <p:sp>
        <p:nvSpPr>
          <p:cNvPr id="168" name="CustomShape 2"/>
          <p:cNvSpPr/>
          <p:nvPr/>
        </p:nvSpPr>
        <p:spPr>
          <a:xfrm>
            <a:off x="457200" y="1219320"/>
            <a:ext cx="8228880" cy="4525200"/>
          </a:xfrm>
          <a:prstGeom prst="rect">
            <a:avLst/>
          </a:prstGeom>
          <a:noFill/>
          <a:ln>
            <a:noFill/>
          </a:ln>
        </p:spPr>
        <p:style>
          <a:lnRef idx="0"/>
          <a:fillRef idx="0"/>
          <a:effectRef idx="0"/>
          <a:fontRef idx="minor"/>
        </p:style>
        <p:txBody>
          <a:bodyPr lIns="90000" rIns="90000" tIns="45000" bIns="45000">
            <a:noAutofit/>
          </a:bodyPr>
          <a:p>
            <a:pPr marL="216000" indent="-215640">
              <a:lnSpc>
                <a:spcPct val="100000"/>
              </a:lnSpc>
              <a:buClr>
                <a:srgbClr val="000000"/>
              </a:buClr>
              <a:buFont typeface="Monotype Sorts" charset="2"/>
              <a:buChar char=""/>
            </a:pPr>
            <a:r>
              <a:rPr b="0" lang="en-US" sz="2800" spc="-1" strike="noStrike">
                <a:solidFill>
                  <a:srgbClr val="000000"/>
                </a:solidFill>
                <a:latin typeface="Calibri"/>
                <a:ea typeface="DejaVu Sans"/>
              </a:rPr>
              <a:t> </a:t>
            </a:r>
            <a:r>
              <a:rPr b="0" lang="en-US" sz="2800" spc="-1" strike="noStrike">
                <a:solidFill>
                  <a:srgbClr val="000000"/>
                </a:solidFill>
                <a:latin typeface="Calibri"/>
                <a:ea typeface="DejaVu Sans"/>
              </a:rPr>
              <a:t>a feature used to partition images into regions of interest and to classify those regions</a:t>
            </a:r>
            <a:endParaRPr b="0" lang="en-US" sz="2800" spc="-1" strike="noStrike">
              <a:latin typeface="Arial"/>
            </a:endParaRPr>
          </a:p>
          <a:p>
            <a:pPr>
              <a:lnSpc>
                <a:spcPct val="100000"/>
              </a:lnSpc>
            </a:pPr>
            <a:endParaRPr b="0" lang="en-US" sz="2800" spc="-1" strike="noStrike">
              <a:latin typeface="Arial"/>
            </a:endParaRPr>
          </a:p>
          <a:p>
            <a:pPr marL="216000" indent="-215640">
              <a:lnSpc>
                <a:spcPct val="100000"/>
              </a:lnSpc>
              <a:buClr>
                <a:srgbClr val="000000"/>
              </a:buClr>
              <a:buFont typeface="Monotype Sorts" charset="2"/>
              <a:buChar char=""/>
            </a:pPr>
            <a:r>
              <a:rPr b="0" lang="en-US" sz="2800" spc="-1" strike="noStrike">
                <a:solidFill>
                  <a:srgbClr val="000000"/>
                </a:solidFill>
                <a:latin typeface="Calibri"/>
                <a:ea typeface="DejaVu Sans"/>
              </a:rPr>
              <a:t>Texture is </a:t>
            </a:r>
            <a:r>
              <a:rPr b="1" lang="en-US" sz="2800" spc="-1" strike="noStrike">
                <a:solidFill>
                  <a:srgbClr val="ff0000"/>
                </a:solidFill>
                <a:latin typeface="Calibri"/>
                <a:ea typeface="DejaVu Sans"/>
              </a:rPr>
              <a:t>a repeating pattern </a:t>
            </a:r>
            <a:r>
              <a:rPr b="0" lang="en-US" sz="2800" spc="-1" strike="noStrike">
                <a:solidFill>
                  <a:srgbClr val="000000"/>
                </a:solidFill>
                <a:latin typeface="Calibri"/>
                <a:ea typeface="DejaVu Sans"/>
              </a:rPr>
              <a:t>of local variations in image intensity</a:t>
            </a:r>
            <a:endParaRPr b="0" lang="en-US" sz="2800" spc="-1" strike="noStrike">
              <a:latin typeface="Arial"/>
            </a:endParaRPr>
          </a:p>
          <a:p>
            <a:pPr algn="just">
              <a:lnSpc>
                <a:spcPct val="100000"/>
              </a:lnSpc>
            </a:pPr>
            <a:endParaRPr b="0" lang="en-US" sz="2800" spc="-1" strike="noStrike">
              <a:latin typeface="Arial"/>
            </a:endParaRPr>
          </a:p>
          <a:p>
            <a:pPr marL="216000" indent="-215640" algn="just">
              <a:lnSpc>
                <a:spcPct val="100000"/>
              </a:lnSpc>
              <a:buClr>
                <a:srgbClr val="000000"/>
              </a:buClr>
              <a:buFont typeface="Monotype Sorts" charset="2"/>
              <a:buChar char=""/>
            </a:pPr>
            <a:r>
              <a:rPr b="0" lang="en-US" sz="2800" spc="-1" strike="noStrike">
                <a:solidFill>
                  <a:srgbClr val="000000"/>
                </a:solidFill>
                <a:latin typeface="Calibri"/>
                <a:ea typeface="DejaVu Sans"/>
              </a:rPr>
              <a:t>Image Texture gives us information about </a:t>
            </a:r>
            <a:r>
              <a:rPr b="1" lang="en-US" sz="2800" spc="-1" strike="noStrike" u="sng">
                <a:solidFill>
                  <a:srgbClr val="000000"/>
                </a:solidFill>
                <a:uFillTx/>
                <a:latin typeface="Calibri"/>
                <a:ea typeface="DejaVu Sans"/>
              </a:rPr>
              <a:t>the spatial arrangement of color or intensities in an image or selected region of an image</a:t>
            </a:r>
            <a:r>
              <a:rPr b="0" lang="en-US" sz="2800" spc="-1" strike="noStrike">
                <a:solidFill>
                  <a:srgbClr val="000000"/>
                </a:solidFill>
                <a:latin typeface="Calibri"/>
                <a:ea typeface="DejaVu Sans"/>
              </a:rPr>
              <a:t>  </a:t>
            </a:r>
            <a:endParaRPr b="0" lang="en-US" sz="2800" spc="-1" strike="noStrike">
              <a:latin typeface="Arial"/>
            </a:endParaRPr>
          </a:p>
          <a:p>
            <a:pPr algn="just">
              <a:lnSpc>
                <a:spcPct val="100000"/>
              </a:lnSpc>
            </a:pPr>
            <a:endParaRPr b="0" lang="en-US" sz="2800" spc="-1" strike="noStrike">
              <a:latin typeface="Arial"/>
            </a:endParaRPr>
          </a:p>
          <a:p>
            <a:pPr marL="216000" indent="-215640" algn="just">
              <a:lnSpc>
                <a:spcPct val="100000"/>
              </a:lnSpc>
              <a:buClr>
                <a:srgbClr val="ff0000"/>
              </a:buClr>
              <a:buFont typeface="Monotype Sorts" charset="2"/>
              <a:buChar char=""/>
            </a:pPr>
            <a:r>
              <a:rPr b="1" lang="en-US" sz="2800" spc="-1" strike="noStrike">
                <a:solidFill>
                  <a:srgbClr val="ff0000"/>
                </a:solidFill>
                <a:latin typeface="Calibri"/>
                <a:ea typeface="DejaVu Sans"/>
              </a:rPr>
              <a:t>cannot be defined for a point</a:t>
            </a:r>
            <a:endParaRPr b="0" lang="en-US" sz="2800" spc="-1" strike="noStrike">
              <a:latin typeface="Arial"/>
            </a:endParaRPr>
          </a:p>
          <a:p>
            <a:pPr algn="just">
              <a:lnSpc>
                <a:spcPct val="100000"/>
              </a:lnSpc>
            </a:pPr>
            <a:endParaRPr b="0" lang="en-US" sz="2800" spc="-1" strike="noStrike">
              <a:latin typeface="Arial"/>
            </a:endParaRPr>
          </a:p>
          <a:p>
            <a:pPr>
              <a:lnSpc>
                <a:spcPct val="100000"/>
              </a:lnSpc>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Laws Process</a:t>
            </a:r>
            <a:endParaRPr b="0" lang="en-US" sz="4400" spc="-1" strike="noStrike">
              <a:latin typeface="Arial"/>
            </a:endParaRPr>
          </a:p>
        </p:txBody>
      </p:sp>
      <p:pic>
        <p:nvPicPr>
          <p:cNvPr id="271" name="Picture 3" descr="laws_process"/>
          <p:cNvPicPr/>
          <p:nvPr/>
        </p:nvPicPr>
        <p:blipFill>
          <a:blip r:embed="rId1"/>
          <a:stretch/>
        </p:blipFill>
        <p:spPr>
          <a:xfrm>
            <a:off x="457200" y="1237680"/>
            <a:ext cx="8228880" cy="554328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What is Texture?</a:t>
            </a:r>
            <a:endParaRPr b="0" lang="en-US" sz="4400" spc="-1" strike="noStrike">
              <a:latin typeface="Arial"/>
            </a:endParaRPr>
          </a:p>
        </p:txBody>
      </p:sp>
      <p:sp>
        <p:nvSpPr>
          <p:cNvPr id="170" name="CustomShape 2"/>
          <p:cNvSpPr/>
          <p:nvPr/>
        </p:nvSpPr>
        <p:spPr>
          <a:xfrm>
            <a:off x="609480" y="1447920"/>
            <a:ext cx="8000280" cy="4876200"/>
          </a:xfrm>
          <a:prstGeom prst="rect">
            <a:avLst/>
          </a:prstGeom>
          <a:noFill/>
          <a:ln>
            <a:noFill/>
          </a:ln>
        </p:spPr>
        <p:style>
          <a:lnRef idx="0"/>
          <a:fillRef idx="0"/>
          <a:effectRef idx="0"/>
          <a:fontRef idx="minor"/>
        </p:style>
        <p:txBody>
          <a:bodyPr lIns="90000" rIns="90000" tIns="45000" bIns="45000">
            <a:noAutofit/>
          </a:bodyPr>
          <a:p>
            <a:pPr marL="343080" indent="-342360" algn="just">
              <a:lnSpc>
                <a:spcPct val="100000"/>
              </a:lnSpc>
              <a:spcBef>
                <a:spcPts val="641"/>
              </a:spcBef>
              <a:buClr>
                <a:srgbClr val="000000"/>
              </a:buClr>
              <a:buFont typeface="Arial"/>
              <a:buChar char="•"/>
            </a:pPr>
            <a:r>
              <a:rPr b="0" lang="en-US" sz="3200" spc="-1" strike="noStrike">
                <a:solidFill>
                  <a:srgbClr val="000000"/>
                </a:solidFill>
                <a:latin typeface="NewsGothic"/>
                <a:ea typeface="DejaVu Sans"/>
              </a:rPr>
              <a:t> </a:t>
            </a:r>
            <a:r>
              <a:rPr b="0" lang="en-US" sz="2800" spc="-1" strike="noStrike">
                <a:solidFill>
                  <a:srgbClr val="000000"/>
                </a:solidFill>
                <a:latin typeface="Calibri"/>
                <a:ea typeface="DejaVu Sans"/>
              </a:rPr>
              <a:t>For example, an image has a 50% black and 50% white distribution of pixels.</a:t>
            </a: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pPr>
            <a:endParaRPr b="0" lang="en-US" sz="2800" spc="-1" strike="noStrike">
              <a:latin typeface="Arial"/>
            </a:endParaRPr>
          </a:p>
          <a:p>
            <a:pPr marL="343080" indent="-342360" algn="just">
              <a:lnSpc>
                <a:spcPct val="100000"/>
              </a:lnSpc>
              <a:spcBef>
                <a:spcPts val="561"/>
              </a:spcBef>
              <a:buClr>
                <a:srgbClr val="000000"/>
              </a:buClr>
              <a:buFont typeface="Arial"/>
              <a:buChar char="•"/>
            </a:pPr>
            <a:r>
              <a:rPr b="0" lang="en-US" sz="2800" spc="-1" strike="noStrike">
                <a:solidFill>
                  <a:srgbClr val="000000"/>
                </a:solidFill>
                <a:latin typeface="Calibri"/>
                <a:ea typeface="DejaVu Sans"/>
              </a:rPr>
              <a:t> </a:t>
            </a:r>
            <a:r>
              <a:rPr b="0" lang="en-US" sz="2800" spc="-1" strike="noStrike">
                <a:solidFill>
                  <a:srgbClr val="000000"/>
                </a:solidFill>
                <a:latin typeface="Calibri"/>
                <a:ea typeface="DejaVu Sans"/>
              </a:rPr>
              <a:t>Three different images with the same intensity distribution, but with different textures.</a:t>
            </a:r>
            <a:endParaRPr b="0" lang="en-US" sz="2800" spc="-1" strike="noStrike">
              <a:latin typeface="Arial"/>
            </a:endParaRPr>
          </a:p>
          <a:p>
            <a:pPr marL="343080" indent="-342360" algn="just">
              <a:lnSpc>
                <a:spcPct val="100000"/>
              </a:lnSpc>
              <a:spcBef>
                <a:spcPts val="641"/>
              </a:spcBef>
            </a:pPr>
            <a:endParaRPr b="0" lang="en-US" sz="2800" spc="-1" strike="noStrike">
              <a:latin typeface="Arial"/>
            </a:endParaRPr>
          </a:p>
        </p:txBody>
      </p:sp>
      <p:pic>
        <p:nvPicPr>
          <p:cNvPr id="171" name="Picture 21" descr=""/>
          <p:cNvPicPr/>
          <p:nvPr/>
        </p:nvPicPr>
        <p:blipFill>
          <a:blip r:embed="rId1"/>
          <a:stretch/>
        </p:blipFill>
        <p:spPr>
          <a:xfrm>
            <a:off x="1523880" y="2819520"/>
            <a:ext cx="6372720" cy="2056680"/>
          </a:xfrm>
          <a:prstGeom prst="rect">
            <a:avLst/>
          </a:prstGeom>
          <a:ln w="936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1600200" y="304920"/>
            <a:ext cx="6095160" cy="761400"/>
          </a:xfrm>
          <a:prstGeom prst="rect">
            <a:avLst/>
          </a:prstGeom>
          <a:noFill/>
          <a:ln>
            <a:noFill/>
          </a:ln>
        </p:spPr>
        <p:style>
          <a:lnRef idx="0"/>
          <a:fillRef idx="0"/>
          <a:effectRef idx="0"/>
          <a:fontRef idx="minor"/>
        </p:style>
        <p:txBody>
          <a:bodyPr lIns="90000" rIns="90000" tIns="45000" bIns="45000" anchor="ctr">
            <a:normAutofit/>
          </a:bodyPr>
          <a:p>
            <a:pPr algn="ctr">
              <a:lnSpc>
                <a:spcPct val="100000"/>
              </a:lnSpc>
            </a:pPr>
            <a:r>
              <a:rPr b="1" lang="en-US" sz="4400" spc="-1" strike="noStrike">
                <a:solidFill>
                  <a:srgbClr val="000000"/>
                </a:solidFill>
                <a:latin typeface="Calibri"/>
              </a:rPr>
              <a:t>Texture</a:t>
            </a:r>
            <a:endParaRPr b="0" lang="en-US" sz="4400" spc="-1" strike="noStrike">
              <a:latin typeface="Arial"/>
            </a:endParaRPr>
          </a:p>
        </p:txBody>
      </p:sp>
      <p:sp>
        <p:nvSpPr>
          <p:cNvPr id="173" name="CustomShape 2"/>
          <p:cNvSpPr/>
          <p:nvPr/>
        </p:nvSpPr>
        <p:spPr>
          <a:xfrm>
            <a:off x="317520" y="1467000"/>
            <a:ext cx="8000280" cy="4019040"/>
          </a:xfrm>
          <a:prstGeom prst="rect">
            <a:avLst/>
          </a:prstGeom>
          <a:noFill/>
          <a:ln>
            <a:noFill/>
          </a:ln>
        </p:spPr>
        <p:style>
          <a:lnRef idx="0"/>
          <a:fillRef idx="0"/>
          <a:effectRef idx="0"/>
          <a:fontRef idx="minor"/>
        </p:style>
        <p:txBody>
          <a:bodyPr lIns="90000" rIns="90000" tIns="45000" bIns="45000">
            <a:noAutofit/>
          </a:bodyPr>
          <a:p>
            <a:pPr marL="343080" indent="-342360" algn="just">
              <a:lnSpc>
                <a:spcPct val="90000"/>
              </a:lnSpc>
              <a:spcBef>
                <a:spcPts val="641"/>
              </a:spcBef>
            </a:pPr>
            <a:r>
              <a:rPr b="0" lang="en-US" sz="2800" spc="-1" strike="noStrike">
                <a:solidFill>
                  <a:srgbClr val="000000"/>
                </a:solidFill>
                <a:latin typeface="NewsGothic"/>
              </a:rPr>
              <a:t> </a:t>
            </a:r>
            <a:r>
              <a:rPr b="0" lang="en-US" sz="2800" spc="-1" strike="noStrike">
                <a:solidFill>
                  <a:srgbClr val="000000"/>
                </a:solidFill>
                <a:latin typeface="NewsGothic"/>
              </a:rPr>
              <a:t>	</a:t>
            </a:r>
            <a:r>
              <a:rPr b="0" lang="en-US" sz="3200" spc="-1" strike="noStrike">
                <a:solidFill>
                  <a:srgbClr val="000000"/>
                </a:solidFill>
                <a:latin typeface="Calibri"/>
              </a:rPr>
              <a:t>Texture consists of </a:t>
            </a:r>
            <a:r>
              <a:rPr b="1" lang="en-US" sz="3200" spc="-1" strike="noStrike">
                <a:solidFill>
                  <a:srgbClr val="ff0000"/>
                </a:solidFill>
                <a:latin typeface="Calibri"/>
              </a:rPr>
              <a:t>texture primitives </a:t>
            </a:r>
            <a:r>
              <a:rPr b="0" lang="en-US" sz="3200" spc="-1" strike="noStrike">
                <a:solidFill>
                  <a:srgbClr val="000000"/>
                </a:solidFill>
                <a:latin typeface="Calibri"/>
              </a:rPr>
              <a:t>or texture elements, sometimes called </a:t>
            </a:r>
            <a:r>
              <a:rPr b="1" i="1" lang="en-US" sz="3200" spc="-1" strike="noStrike">
                <a:solidFill>
                  <a:srgbClr val="ff0000"/>
                </a:solidFill>
                <a:latin typeface="Calibri"/>
              </a:rPr>
              <a:t>texels</a:t>
            </a:r>
            <a:r>
              <a:rPr b="0" lang="en-US" sz="3200" spc="-1" strike="noStrike">
                <a:solidFill>
                  <a:srgbClr val="000000"/>
                </a:solidFill>
                <a:latin typeface="Calibri"/>
              </a:rPr>
              <a:t>.</a:t>
            </a:r>
            <a:endParaRPr b="0" lang="en-US" sz="3200" spc="-1" strike="noStrike">
              <a:latin typeface="Arial"/>
            </a:endParaRPr>
          </a:p>
          <a:p>
            <a:pPr marL="343080" indent="-342360" algn="just">
              <a:lnSpc>
                <a:spcPct val="90000"/>
              </a:lnSpc>
              <a:spcBef>
                <a:spcPts val="561"/>
              </a:spcBef>
            </a:pPr>
            <a:r>
              <a:rPr b="0" lang="en-US" sz="2800" spc="-1" strike="noStrike">
                <a:solidFill>
                  <a:srgbClr val="000000"/>
                </a:solidFill>
                <a:latin typeface="Calibri"/>
              </a:rPr>
              <a:t>  </a:t>
            </a:r>
            <a:endParaRPr b="0" lang="en-US" sz="2800" spc="-1" strike="noStrike">
              <a:latin typeface="Arial"/>
            </a:endParaRPr>
          </a:p>
          <a:p>
            <a:pPr marL="343080" indent="-342360" algn="just">
              <a:lnSpc>
                <a:spcPct val="90000"/>
              </a:lnSpc>
              <a:spcBef>
                <a:spcPts val="561"/>
              </a:spcBef>
            </a:pPr>
            <a:r>
              <a:rPr b="0" lang="en-US" sz="2800" spc="-1" strike="noStrike">
                <a:solidFill>
                  <a:srgbClr val="000000"/>
                </a:solidFill>
                <a:latin typeface="Calibri"/>
              </a:rPr>
              <a:t>  – </a:t>
            </a:r>
            <a:r>
              <a:rPr b="0" lang="en-US" sz="2800" spc="-1" strike="noStrike">
                <a:solidFill>
                  <a:srgbClr val="000000"/>
                </a:solidFill>
                <a:latin typeface="Calibri"/>
              </a:rPr>
              <a:t>Texture features are found in </a:t>
            </a:r>
            <a:r>
              <a:rPr b="1" lang="en-US" sz="2800" spc="-1" strike="noStrike">
                <a:solidFill>
                  <a:srgbClr val="ff0000"/>
                </a:solidFill>
                <a:latin typeface="Calibri"/>
              </a:rPr>
              <a:t>the tone </a:t>
            </a:r>
            <a:r>
              <a:rPr b="0" lang="en-US" sz="2800" spc="-1" strike="noStrike">
                <a:solidFill>
                  <a:srgbClr val="000000"/>
                </a:solidFill>
                <a:latin typeface="Calibri"/>
              </a:rPr>
              <a:t>and </a:t>
            </a:r>
            <a:r>
              <a:rPr b="1" lang="en-US" sz="2800" spc="-1" strike="noStrike">
                <a:solidFill>
                  <a:srgbClr val="ff0000"/>
                </a:solidFill>
                <a:latin typeface="Calibri"/>
              </a:rPr>
              <a:t>structure of a texture</a:t>
            </a:r>
            <a:r>
              <a:rPr b="0" lang="en-US" sz="2800" spc="-1" strike="noStrike">
                <a:solidFill>
                  <a:srgbClr val="000000"/>
                </a:solidFill>
                <a:latin typeface="Calibri"/>
              </a:rPr>
              <a:t>.</a:t>
            </a:r>
            <a:endParaRPr b="0" lang="en-US" sz="2800" spc="-1" strike="noStrike">
              <a:latin typeface="Arial"/>
            </a:endParaRPr>
          </a:p>
          <a:p>
            <a:pPr marL="343080" indent="-342360" algn="just">
              <a:lnSpc>
                <a:spcPct val="90000"/>
              </a:lnSpc>
              <a:spcBef>
                <a:spcPts val="561"/>
              </a:spcBef>
            </a:pPr>
            <a:r>
              <a:rPr b="0" lang="en-US" sz="2800" spc="-1" strike="noStrike">
                <a:solidFill>
                  <a:srgbClr val="000000"/>
                </a:solidFill>
                <a:latin typeface="Calibri"/>
              </a:rPr>
              <a:t>  – </a:t>
            </a:r>
            <a:r>
              <a:rPr b="1" lang="en-US" sz="2800" spc="-1" strike="noStrike">
                <a:solidFill>
                  <a:srgbClr val="ff0000"/>
                </a:solidFill>
                <a:latin typeface="Calibri"/>
              </a:rPr>
              <a:t>Tone</a:t>
            </a:r>
            <a:r>
              <a:rPr b="0" lang="en-US" sz="2800" spc="-1" strike="noStrike">
                <a:solidFill>
                  <a:srgbClr val="000000"/>
                </a:solidFill>
                <a:latin typeface="Calibri"/>
              </a:rPr>
              <a:t> is based on pixel intensity properties in the</a:t>
            </a:r>
            <a:r>
              <a:rPr b="1" i="1" lang="en-US" sz="2800" spc="-1" strike="noStrike">
                <a:solidFill>
                  <a:srgbClr val="000000"/>
                </a:solidFill>
                <a:latin typeface="Calibri"/>
              </a:rPr>
              <a:t> </a:t>
            </a:r>
            <a:r>
              <a:rPr b="0" i="1" lang="en-US" sz="2800" spc="-1" strike="noStrike">
                <a:solidFill>
                  <a:srgbClr val="000000"/>
                </a:solidFill>
                <a:latin typeface="Calibri"/>
              </a:rPr>
              <a:t>texel</a:t>
            </a:r>
            <a:r>
              <a:rPr b="0" lang="en-US" sz="2800" spc="-1" strike="noStrike">
                <a:solidFill>
                  <a:srgbClr val="000000"/>
                </a:solidFill>
                <a:latin typeface="Calibri"/>
              </a:rPr>
              <a:t>, while </a:t>
            </a:r>
            <a:r>
              <a:rPr b="1" lang="en-US" sz="2800" spc="-1" strike="noStrike">
                <a:solidFill>
                  <a:srgbClr val="ff0000"/>
                </a:solidFill>
                <a:latin typeface="Calibri"/>
              </a:rPr>
              <a:t>structure</a:t>
            </a:r>
            <a:r>
              <a:rPr b="0" lang="en-US" sz="2800" spc="-1" strike="noStrike">
                <a:solidFill>
                  <a:srgbClr val="000000"/>
                </a:solidFill>
                <a:latin typeface="Calibri"/>
              </a:rPr>
              <a:t> represents the spatial relationship between </a:t>
            </a:r>
            <a:r>
              <a:rPr b="0" i="1" lang="en-US" sz="2800" spc="-1" strike="noStrike">
                <a:solidFill>
                  <a:srgbClr val="000000"/>
                </a:solidFill>
                <a:latin typeface="Calibri"/>
              </a:rPr>
              <a:t>texels</a:t>
            </a:r>
            <a:r>
              <a:rPr b="0" lang="en-US" sz="2800" spc="-1" strike="noStrike">
                <a:solidFill>
                  <a:srgbClr val="000000"/>
                </a:solidFill>
                <a:latin typeface="Calibri"/>
              </a:rPr>
              <a:t>.</a:t>
            </a:r>
            <a:endParaRPr b="0" lang="en-US" sz="2800" spc="-1" strike="noStrike">
              <a:latin typeface="Arial"/>
            </a:endParaRPr>
          </a:p>
          <a:p>
            <a:pPr marL="343080" indent="-342360" algn="just">
              <a:lnSpc>
                <a:spcPct val="90000"/>
              </a:lnSpc>
              <a:spcBef>
                <a:spcPts val="561"/>
              </a:spcBef>
            </a:pPr>
            <a:r>
              <a:rPr b="0" lang="en-US" sz="2800" spc="-1" strike="noStrike">
                <a:solidFill>
                  <a:srgbClr val="000000"/>
                </a:solidFill>
                <a:latin typeface="Calibri"/>
              </a:rPr>
              <a:t>  </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Uses for Texture Analysis</a:t>
            </a:r>
            <a:endParaRPr b="0" lang="en-US" sz="4400" spc="-1" strike="noStrike">
              <a:latin typeface="Arial"/>
            </a:endParaRPr>
          </a:p>
        </p:txBody>
      </p:sp>
      <p:sp>
        <p:nvSpPr>
          <p:cNvPr id="175"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rmAutofit/>
          </a:bodyPr>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Segment an image into regions with the same texture.</a:t>
            </a:r>
            <a:endParaRPr b="0" lang="en-US" sz="24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Recognize or classify objects based on their texture . </a:t>
            </a:r>
            <a:endParaRPr b="0" lang="en-US" sz="24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Find edges in an image, i.e. where the texture changes . </a:t>
            </a:r>
            <a:endParaRPr b="0" lang="en-US" sz="2400" spc="-1" strike="noStrike">
              <a:latin typeface="Arial"/>
            </a:endParaRPr>
          </a:p>
          <a:p>
            <a:pPr marL="343080" indent="-342360">
              <a:lnSpc>
                <a:spcPct val="100000"/>
              </a:lnSpc>
              <a:spcBef>
                <a:spcPts val="479"/>
              </a:spcBef>
              <a:buClr>
                <a:srgbClr val="000000"/>
              </a:buClr>
              <a:buFont typeface="Arial"/>
              <a:buChar char="•"/>
            </a:pPr>
            <a:r>
              <a:rPr b="0" lang="en-US" sz="2400" spc="-1" strike="noStrike">
                <a:solidFill>
                  <a:srgbClr val="000000"/>
                </a:solidFill>
                <a:latin typeface="Calibri"/>
              </a:rPr>
              <a:t>”</a:t>
            </a:r>
            <a:r>
              <a:rPr b="0" lang="en-US" sz="2400" spc="-1" strike="noStrike">
                <a:solidFill>
                  <a:srgbClr val="000000"/>
                </a:solidFill>
                <a:latin typeface="Calibri"/>
              </a:rPr>
              <a:t>shape from texture”</a:t>
            </a:r>
            <a:endParaRPr b="0" lang="en-US" sz="2400" spc="-1" strike="noStrike">
              <a:latin typeface="Arial"/>
            </a:endParaRPr>
          </a:p>
        </p:txBody>
      </p:sp>
      <p:pic>
        <p:nvPicPr>
          <p:cNvPr id="176" name="Picture 3" descr=""/>
          <p:cNvPicPr/>
          <p:nvPr/>
        </p:nvPicPr>
        <p:blipFill>
          <a:blip r:embed="rId1"/>
          <a:stretch/>
        </p:blipFill>
        <p:spPr>
          <a:xfrm>
            <a:off x="609480" y="3657600"/>
            <a:ext cx="7912440" cy="274248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Texture Analysis Approaches</a:t>
            </a:r>
            <a:endParaRPr b="0" lang="en-US" sz="4400" spc="-1" strike="noStrike">
              <a:latin typeface="Arial"/>
            </a:endParaRPr>
          </a:p>
        </p:txBody>
      </p:sp>
      <p:sp>
        <p:nvSpPr>
          <p:cNvPr id="178"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Structural Approach</a:t>
            </a:r>
            <a:endParaRPr b="0" lang="en-US" sz="3200" spc="-1" strike="noStrike">
              <a:latin typeface="Arial"/>
            </a:endParaRPr>
          </a:p>
          <a:p>
            <a:pPr lvl="1" marL="743040" indent="-285120">
              <a:lnSpc>
                <a:spcPct val="100000"/>
              </a:lnSpc>
              <a:spcBef>
                <a:spcPts val="561"/>
              </a:spcBef>
              <a:buClr>
                <a:srgbClr val="000000"/>
              </a:buClr>
              <a:buFont typeface="Arial"/>
              <a:buChar char="–"/>
            </a:pPr>
            <a:r>
              <a:rPr b="0" lang="en-US" sz="2800" spc="-1" strike="noStrike">
                <a:solidFill>
                  <a:srgbClr val="000000"/>
                </a:solidFill>
                <a:latin typeface="Calibri"/>
              </a:rPr>
              <a:t>texture is a set of primitive texels in some regular or repeated relationship.</a:t>
            </a:r>
            <a:endParaRPr b="0" lang="en-US" sz="2800" spc="-1" strike="noStrike">
              <a:latin typeface="Arial"/>
            </a:endParaRPr>
          </a:p>
          <a:p>
            <a:pPr marL="343080" indent="-342360">
              <a:lnSpc>
                <a:spcPct val="100000"/>
              </a:lnSpc>
              <a:spcBef>
                <a:spcPts val="641"/>
              </a:spcBef>
              <a:buClr>
                <a:srgbClr val="ff0000"/>
              </a:buClr>
              <a:buFont typeface="Arial"/>
              <a:buChar char="•"/>
            </a:pPr>
            <a:r>
              <a:rPr b="1" lang="en-US" sz="3200" spc="-1" strike="noStrike">
                <a:solidFill>
                  <a:srgbClr val="ff0000"/>
                </a:solidFill>
                <a:latin typeface="Calibri"/>
              </a:rPr>
              <a:t>Statistical Approach</a:t>
            </a:r>
            <a:endParaRPr b="0" lang="en-US" sz="3200" spc="-1" strike="noStrike">
              <a:latin typeface="Arial"/>
            </a:endParaRPr>
          </a:p>
          <a:p>
            <a:pPr lvl="1" marL="743040" indent="-285120" algn="just">
              <a:lnSpc>
                <a:spcPct val="100000"/>
              </a:lnSpc>
              <a:spcBef>
                <a:spcPts val="561"/>
              </a:spcBef>
              <a:buClr>
                <a:srgbClr val="000000"/>
              </a:buClr>
              <a:buFont typeface="Arial"/>
              <a:buChar char="–"/>
            </a:pPr>
            <a:r>
              <a:rPr b="0" lang="en-US" sz="2800" spc="-1" strike="noStrike">
                <a:solidFill>
                  <a:srgbClr val="000000"/>
                </a:solidFill>
                <a:latin typeface="Calibri"/>
              </a:rPr>
              <a:t>texture is a </a:t>
            </a:r>
            <a:r>
              <a:rPr b="1" lang="en-US" sz="2800" spc="-1" strike="noStrike">
                <a:solidFill>
                  <a:srgbClr val="000000"/>
                </a:solidFill>
                <a:latin typeface="Calibri"/>
              </a:rPr>
              <a:t>quantitative measure </a:t>
            </a:r>
            <a:r>
              <a:rPr b="0" lang="en-US" sz="2800" spc="-1" strike="noStrike">
                <a:solidFill>
                  <a:srgbClr val="000000"/>
                </a:solidFill>
                <a:latin typeface="Calibri"/>
              </a:rPr>
              <a:t>of the </a:t>
            </a:r>
            <a:r>
              <a:rPr b="1" lang="en-US" sz="2800" spc="-1" strike="noStrike">
                <a:solidFill>
                  <a:srgbClr val="000000"/>
                </a:solidFill>
                <a:latin typeface="Calibri"/>
              </a:rPr>
              <a:t>arrangement of intensities in a region</a:t>
            </a:r>
            <a:r>
              <a:rPr b="0" lang="en-US" sz="2800" spc="-1" strike="noStrike">
                <a:solidFill>
                  <a:srgbClr val="000000"/>
                </a:solidFill>
                <a:latin typeface="Calibri"/>
              </a:rPr>
              <a:t>. </a:t>
            </a:r>
            <a:endParaRPr b="0" lang="en-US" sz="2800" spc="-1" strike="noStrike">
              <a:latin typeface="Arial"/>
            </a:endParaRPr>
          </a:p>
          <a:p>
            <a:pPr lvl="1" marL="743040" indent="-285120" algn="just">
              <a:lnSpc>
                <a:spcPct val="100000"/>
              </a:lnSpc>
              <a:spcBef>
                <a:spcPts val="561"/>
              </a:spcBef>
              <a:buClr>
                <a:srgbClr val="000000"/>
              </a:buClr>
              <a:buFont typeface="Arial"/>
              <a:buChar char="–"/>
            </a:pPr>
            <a:r>
              <a:rPr b="0" lang="en-US" sz="2800" spc="-1" strike="noStrike">
                <a:solidFill>
                  <a:srgbClr val="000000"/>
                </a:solidFill>
                <a:latin typeface="Calibri"/>
              </a:rPr>
              <a:t>This set of measurements is called a feature vector.</a:t>
            </a:r>
            <a:endParaRPr b="0" lang="en-US" sz="2800" spc="-1" strike="noStrike">
              <a:latin typeface="Arial"/>
            </a:endParaRPr>
          </a:p>
          <a:p>
            <a:pPr>
              <a:lnSpc>
                <a:spcPct val="100000"/>
              </a:lnSpc>
            </a:pPr>
            <a:endParaRPr b="0" lang="en-US" sz="2800" spc="-1" strike="noStrike">
              <a:latin typeface="Arial"/>
            </a:endParaRPr>
          </a:p>
          <a:p>
            <a:pPr marL="743040" indent="-285120">
              <a:lnSpc>
                <a:spcPct val="100000"/>
              </a:lnSpc>
              <a:spcBef>
                <a:spcPts val="561"/>
              </a:spcBef>
            </a:pP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Structural Approach</a:t>
            </a:r>
            <a:endParaRPr b="0" lang="en-US" sz="4400" spc="-1" strike="noStrike">
              <a:latin typeface="Arial"/>
            </a:endParaRPr>
          </a:p>
        </p:txBody>
      </p:sp>
      <p:sp>
        <p:nvSpPr>
          <p:cNvPr id="180" name="CustomShape 2"/>
          <p:cNvSpPr/>
          <p:nvPr/>
        </p:nvSpPr>
        <p:spPr>
          <a:xfrm>
            <a:off x="457200" y="1600200"/>
            <a:ext cx="8228880" cy="4525200"/>
          </a:xfrm>
          <a:prstGeom prst="rect">
            <a:avLst/>
          </a:prstGeom>
          <a:noFill/>
          <a:ln>
            <a:noFill/>
          </a:ln>
        </p:spPr>
        <p:style>
          <a:lnRef idx="0"/>
          <a:fillRef idx="0"/>
          <a:effectRef idx="0"/>
          <a:fontRef idx="minor"/>
        </p:style>
        <p:txBody>
          <a:bodyPr lIns="90000" rIns="90000" tIns="45000" bIns="45000">
            <a:noAutofit/>
          </a:bodyPr>
          <a:p>
            <a:pPr marL="343080" indent="-342360">
              <a:lnSpc>
                <a:spcPct val="100000"/>
              </a:lnSpc>
              <a:spcBef>
                <a:spcPts val="641"/>
              </a:spcBef>
              <a:buClr>
                <a:srgbClr val="000000"/>
              </a:buClr>
              <a:buFont typeface="Arial"/>
              <a:buChar char="•"/>
            </a:pPr>
            <a:r>
              <a:rPr b="0" lang="en-US" sz="3200" spc="-1" strike="noStrike">
                <a:solidFill>
                  <a:srgbClr val="000000"/>
                </a:solidFill>
                <a:latin typeface="Calibri"/>
              </a:rPr>
              <a:t>A texture is a set of texture elements or texels occurring in some regular or repeated pattern</a:t>
            </a:r>
            <a:endParaRPr b="0" lang="en-US" sz="3200" spc="-1" strike="noStrike">
              <a:latin typeface="Arial"/>
            </a:endParaRPr>
          </a:p>
        </p:txBody>
      </p:sp>
      <p:pic>
        <p:nvPicPr>
          <p:cNvPr id="181" name="Picture 2" descr=""/>
          <p:cNvPicPr/>
          <p:nvPr/>
        </p:nvPicPr>
        <p:blipFill>
          <a:blip r:embed="rId1"/>
          <a:stretch/>
        </p:blipFill>
        <p:spPr>
          <a:xfrm>
            <a:off x="533520" y="2733480"/>
            <a:ext cx="8000280" cy="3590280"/>
          </a:xfrm>
          <a:prstGeom prst="rect">
            <a:avLst/>
          </a:prstGeom>
          <a:ln w="936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82" name="CustomShape 1"/>
          <p:cNvSpPr/>
          <p:nvPr/>
        </p:nvSpPr>
        <p:spPr>
          <a:xfrm>
            <a:off x="457200" y="274680"/>
            <a:ext cx="8228880" cy="1142280"/>
          </a:xfrm>
          <a:prstGeom prst="rect">
            <a:avLst/>
          </a:prstGeom>
          <a:noFill/>
          <a:ln>
            <a:noFill/>
          </a:ln>
        </p:spPr>
        <p:style>
          <a:lnRef idx="0"/>
          <a:fillRef idx="0"/>
          <a:effectRef idx="0"/>
          <a:fontRef idx="minor"/>
        </p:style>
        <p:txBody>
          <a:bodyPr lIns="90000" rIns="90000" tIns="45000" bIns="45000" anchor="ctr">
            <a:noAutofit/>
          </a:bodyPr>
          <a:p>
            <a:pPr algn="ctr">
              <a:lnSpc>
                <a:spcPct val="100000"/>
              </a:lnSpc>
            </a:pPr>
            <a:r>
              <a:rPr b="1" lang="en-US" sz="4400" spc="-1" strike="noStrike">
                <a:solidFill>
                  <a:srgbClr val="000000"/>
                </a:solidFill>
                <a:latin typeface="Calibri"/>
              </a:rPr>
              <a:t>Structural Approach</a:t>
            </a:r>
            <a:endParaRPr b="0" lang="en-US" sz="4400" spc="-1" strike="noStrike">
              <a:latin typeface="Arial"/>
            </a:endParaRPr>
          </a:p>
        </p:txBody>
      </p:sp>
      <p:pic>
        <p:nvPicPr>
          <p:cNvPr id="183" name="Picture 2" descr=""/>
          <p:cNvPicPr/>
          <p:nvPr/>
        </p:nvPicPr>
        <p:blipFill>
          <a:blip r:embed="rId1"/>
          <a:stretch/>
        </p:blipFill>
        <p:spPr>
          <a:xfrm>
            <a:off x="0" y="1295280"/>
            <a:ext cx="9143280" cy="5562000"/>
          </a:xfrm>
          <a:prstGeom prst="rect">
            <a:avLst/>
          </a:prstGeom>
          <a:ln w="936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17040</TotalTime>
  <Application>LibreOffice/6.3.4.2$Linux_X86_64 LibreOffice_project/30$Build-2</Application>
  <Words>1836</Words>
  <Paragraphs>275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Tamer</dc:creator>
  <dc:description/>
  <dc:language>en-US</dc:language>
  <cp:lastModifiedBy/>
  <dcterms:modified xsi:type="dcterms:W3CDTF">2020-12-13T11:35:09Z</dcterms:modified>
  <cp:revision>771</cp:revision>
  <dc:subject/>
  <dc:title>CMP306: Advanced Programming Techniques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1</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18</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32</vt:i4>
  </property>
</Properties>
</file>